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88" d="100"/>
          <a:sy n="88" d="100"/>
        </p:scale>
        <p:origin x="13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621970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8955497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7206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75114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53190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134948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71594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360191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3468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153001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033408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09700D-0DD0-4DC8-9BA1-FC35E4209C20}" type="datetimeFigureOut">
              <a:rPr lang="en-IN" smtClean="0"/>
              <a:t>23-02-2021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74AAF8-5EE7-4653-A104-FAD3F67DA781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937528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Modal decomposition for control of MIMO system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78790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Nodal model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equation of motion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885" y="2374658"/>
            <a:ext cx="3330229" cy="1394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899868"/>
            <a:ext cx="7807708" cy="2540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9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model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Modal mass and stiffness matrix</a:t>
            </a:r>
            <a:endParaRPr lang="en-IN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647" y="2373162"/>
            <a:ext cx="1774882" cy="119743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00" y="3705535"/>
            <a:ext cx="8968600" cy="17240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4725" y="5381780"/>
            <a:ext cx="5651157" cy="1342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54983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model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Dynamic equation in modal coordinates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8468" y="2302963"/>
            <a:ext cx="4598231" cy="113791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615" y="3765969"/>
            <a:ext cx="4779084" cy="94095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5032021"/>
            <a:ext cx="3673384" cy="118540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68504" y="5188896"/>
            <a:ext cx="1814742" cy="8494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17783" y="4797202"/>
            <a:ext cx="2656252" cy="1704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229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model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Modal input matrix:</a:t>
            </a:r>
          </a:p>
          <a:p>
            <a:endParaRPr lang="en-US" dirty="0"/>
          </a:p>
          <a:p>
            <a:r>
              <a:rPr lang="en-US" dirty="0" smtClean="0"/>
              <a:t>Modal output matrix:</a:t>
            </a:r>
            <a:endParaRPr lang="en-IN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157" y="1699654"/>
            <a:ext cx="2186089" cy="70012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20" y="3531981"/>
            <a:ext cx="8921960" cy="171506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93646" y="2657841"/>
            <a:ext cx="1996613" cy="73920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0786" y="2791202"/>
            <a:ext cx="1806097" cy="47248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774291" y="5515339"/>
                <a:ext cx="10997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IN" sz="2400" dirty="0" smtClean="0"/>
                  <a:t> = </a:t>
                </a:r>
                <a:endParaRPr lang="en-IN" sz="24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74291" y="5515339"/>
                <a:ext cx="1099725" cy="369332"/>
              </a:xfrm>
              <a:prstGeom prst="rect">
                <a:avLst/>
              </a:prstGeom>
              <a:blipFill>
                <a:blip r:embed="rId6"/>
                <a:stretch>
                  <a:fillRect l="-9392" t="-26667" r="-15470" b="-50000"/>
                </a:stretch>
              </a:blipFill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53435" y="5444730"/>
            <a:ext cx="2665598" cy="531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4369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Modal model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Block diagram: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Design procedure</a:t>
            </a:r>
          </a:p>
          <a:p>
            <a:pPr lvl="1"/>
            <a:r>
              <a:rPr lang="en-US" dirty="0" smtClean="0"/>
              <a:t>Design SISO controller for the modal matrix</a:t>
            </a:r>
          </a:p>
          <a:p>
            <a:pPr lvl="1"/>
            <a:r>
              <a:rPr lang="en-US" dirty="0" smtClean="0"/>
              <a:t>Obtain full block controller as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3675529" y="2537010"/>
                <a:ext cx="2420785" cy="81578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0" i="1">
                    <a:latin typeface="Cambria Math" panose="02040503050406030204" pitchFamily="18" charset="0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𝑍</m:t>
                          </m:r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Ω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Ω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IN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5529" y="2537010"/>
                <a:ext cx="2420785" cy="815789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619033" y="2695954"/>
                <a:ext cx="2003205" cy="49019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𝑚𝑞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𝐶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𝑚𝑣</m:t>
                          </m:r>
                        </m:sub>
                      </m:sSub>
                    </m:oMath>
                  </m:oMathPara>
                </a14:m>
                <a:endParaRPr lang="en-IN" sz="24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19033" y="2695954"/>
                <a:ext cx="2003205" cy="490199"/>
              </a:xfrm>
              <a:prstGeom prst="rect">
                <a:avLst/>
              </a:prstGeom>
              <a:blipFill>
                <a:blip r:embed="rId3"/>
                <a:stretch>
                  <a:fillRect b="-4819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1390964" y="2695954"/>
                <a:ext cx="1390650" cy="461665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0" i="1">
                    <a:latin typeface="Cambria Math" panose="02040503050406030204" pitchFamily="18" charset="0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lang="en-IN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90964" y="2695954"/>
                <a:ext cx="1390650" cy="4616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Straight Arrow Connector 5"/>
          <p:cNvCxnSpPr>
            <a:stCxn id="15" idx="3"/>
            <a:endCxn id="4" idx="1"/>
          </p:cNvCxnSpPr>
          <p:nvPr/>
        </p:nvCxnSpPr>
        <p:spPr>
          <a:xfrm flipV="1">
            <a:off x="6096314" y="2941054"/>
            <a:ext cx="522719" cy="38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Left Brace 22"/>
          <p:cNvSpPr/>
          <p:nvPr/>
        </p:nvSpPr>
        <p:spPr>
          <a:xfrm rot="16200000">
            <a:off x="4711109" y="2494025"/>
            <a:ext cx="349624" cy="2330824"/>
          </a:xfrm>
          <a:prstGeom prst="leftBrace">
            <a:avLst>
              <a:gd name="adj1" fmla="val 95512"/>
              <a:gd name="adj2" fmla="val 5000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4" name="TextBox 23"/>
          <p:cNvSpPr txBox="1"/>
          <p:nvPr/>
        </p:nvSpPr>
        <p:spPr>
          <a:xfrm>
            <a:off x="3720509" y="3931596"/>
            <a:ext cx="23861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Diagonal modal matrix</a:t>
            </a:r>
            <a:endParaRPr lang="en-IN" dirty="0"/>
          </a:p>
        </p:txBody>
      </p:sp>
      <p:sp>
        <p:nvSpPr>
          <p:cNvPr id="25" name="TextBox 24"/>
          <p:cNvSpPr txBox="1"/>
          <p:nvPr/>
        </p:nvSpPr>
        <p:spPr>
          <a:xfrm>
            <a:off x="6599333" y="3764600"/>
            <a:ext cx="2222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Modal output matrix</a:t>
            </a:r>
            <a:endParaRPr lang="en-IN" dirty="0"/>
          </a:p>
        </p:txBody>
      </p:sp>
      <p:sp>
        <p:nvSpPr>
          <p:cNvPr id="26" name="TextBox 25"/>
          <p:cNvSpPr txBox="1"/>
          <p:nvPr/>
        </p:nvSpPr>
        <p:spPr>
          <a:xfrm>
            <a:off x="840669" y="3865998"/>
            <a:ext cx="2222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Modal input matrix</a:t>
            </a:r>
            <a:endParaRPr lang="en-IN" dirty="0"/>
          </a:p>
        </p:txBody>
      </p:sp>
      <p:cxnSp>
        <p:nvCxnSpPr>
          <p:cNvPr id="33" name="Straight Arrow Connector 32"/>
          <p:cNvCxnSpPr>
            <a:stCxn id="17" idx="3"/>
            <a:endCxn id="15" idx="1"/>
          </p:cNvCxnSpPr>
          <p:nvPr/>
        </p:nvCxnSpPr>
        <p:spPr>
          <a:xfrm>
            <a:off x="2781614" y="2926787"/>
            <a:ext cx="893915" cy="18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6805188" y="4843933"/>
                <a:ext cx="2338812" cy="37619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0" i="1">
                    <a:latin typeface="Cambria Math" panose="02040503050406030204" pitchFamily="18" charset="0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̃"/>
                          <m:ctrlPr>
                            <a:rPr lang="en-IN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</m:acc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𝑑𝑖𝑎𝑔</m:t>
                      </m:r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  <m:r>
                        <a:rPr lang="en-US" sz="1800" b="0" i="1" smtClean="0">
                          <a:latin typeface="Cambria Math" panose="02040503050406030204" pitchFamily="18" charset="0"/>
                        </a:rPr>
                        <m:t>) </m:t>
                      </m:r>
                    </m:oMath>
                  </m:oMathPara>
                </a14:m>
                <a:endParaRPr lang="en-IN" sz="1800" dirty="0"/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05188" y="4843933"/>
                <a:ext cx="2338812" cy="376193"/>
              </a:xfrm>
              <a:prstGeom prst="rect">
                <a:avLst/>
              </a:prstGeom>
              <a:blipFill>
                <a:blip r:embed="rId5"/>
                <a:stretch>
                  <a:fillRect t="-6557" b="-1639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/>
              <p:cNvSpPr txBox="1"/>
              <p:nvPr/>
            </p:nvSpPr>
            <p:spPr>
              <a:xfrm>
                <a:off x="2893899" y="5825138"/>
                <a:ext cx="3862812" cy="50603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>
                  <a:defRPr sz="2400" b="0" i="1">
                    <a:latin typeface="Cambria Math" panose="02040503050406030204" pitchFamily="18" charset="0"/>
                  </a:defRPr>
                </a:lvl1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𝐾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𝐵</m:t>
                          </m:r>
                        </m:e>
                        <m:sub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𝑚</m:t>
                          </m:r>
                        </m:sub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bSup>
                      <m:acc>
                        <m:accPr>
                          <m:chr m:val="̃"/>
                          <m:ctrlPr>
                            <a:rPr lang="en-IN" sz="20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𝐾</m:t>
                          </m:r>
                        </m:e>
                      </m:acc>
                      <m:sSup>
                        <m:sSup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𝑚𝑞</m:t>
                                  </m:r>
                                </m:sub>
                              </m:sSub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  <m:sSub>
                                <m:sSubPr>
                                  <m:ctrlP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𝐶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𝑚𝑣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IN" sz="1800" dirty="0"/>
              </a:p>
            </p:txBody>
          </p:sp>
        </mc:Choice>
        <mc:Fallback xmlns="">
          <p:sp>
            <p:nvSpPr>
              <p:cNvPr id="38" name="TextBox 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3899" y="5825138"/>
                <a:ext cx="3862812" cy="5060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IN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6041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Gravimeter model</a:t>
            </a:r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625" y="1283027"/>
            <a:ext cx="5102746" cy="412488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9612" y="3840393"/>
            <a:ext cx="597328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[V,D] = 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eig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(M\K);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Mm = V'*M*V; </a:t>
            </a:r>
            <a:r>
              <a:rPr lang="en-IN" sz="1200" dirty="0">
                <a:solidFill>
                  <a:srgbClr val="228B22"/>
                </a:solidFill>
                <a:latin typeface="Courier New" panose="02070309020205020404" pitchFamily="49" charset="0"/>
              </a:rPr>
              <a:t>% Modal mass matrix</a:t>
            </a:r>
          </a:p>
          <a:p>
            <a:r>
              <a:rPr lang="da-DK" sz="1200" dirty="0">
                <a:solidFill>
                  <a:srgbClr val="000000"/>
                </a:solidFill>
                <a:latin typeface="Courier New" panose="02070309020205020404" pitchFamily="49" charset="0"/>
              </a:rPr>
              <a:t>Dm = V'*C*V; </a:t>
            </a:r>
            <a:r>
              <a:rPr lang="da-DK" sz="1200" dirty="0">
                <a:solidFill>
                  <a:srgbClr val="228B22"/>
                </a:solidFill>
                <a:latin typeface="Courier New" panose="02070309020205020404" pitchFamily="49" charset="0"/>
              </a:rPr>
              <a:t>% Modal damping matrix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Km = V'*K*V; </a:t>
            </a:r>
            <a:r>
              <a:rPr lang="en-IN" sz="1200" dirty="0">
                <a:solidFill>
                  <a:srgbClr val="228B22"/>
                </a:solidFill>
                <a:latin typeface="Courier New" panose="02070309020205020404" pitchFamily="49" charset="0"/>
              </a:rPr>
              <a:t>% Modal stiffness matrix</a:t>
            </a:r>
          </a:p>
          <a:p>
            <a:r>
              <a:rPr lang="en-IN" sz="1200" dirty="0">
                <a:solidFill>
                  <a:srgbClr val="228B22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Bm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= 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inv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(Mm)*V'*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Jta</a:t>
            </a:r>
            <a:r>
              <a:rPr lang="en-IN" sz="1200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; Cm 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= [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Jah;Jav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]*V;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IN" sz="1200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omega 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= real(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sqrt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inv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(Mm)*Km));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zeta = real(0.5*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inv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(Mm)*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Dm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inv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(omega));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Gm = [1/(s^2+2*zeta(1,1)*omega(1,1)*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s+omega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(1,1)^2),0,0;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0,1/(s^2+2*zeta(2,2)*omega(2,2)*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s+omega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(2,2)^2),0;</a:t>
            </a: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    0,0,1/(s^2+2*zeta(3,3)*omega(3,3)*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s+omega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(3,3)^2</a:t>
            </a:r>
            <a:r>
              <a:rPr lang="en-IN" sz="1200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)];</a:t>
            </a:r>
          </a:p>
          <a:p>
            <a:endParaRPr lang="en-US" sz="12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bode(</a:t>
            </a:r>
            <a:r>
              <a:rPr lang="en-IN" sz="1200" dirty="0" err="1">
                <a:solidFill>
                  <a:srgbClr val="000000"/>
                </a:solidFill>
                <a:latin typeface="Courier New" panose="02070309020205020404" pitchFamily="49" charset="0"/>
              </a:rPr>
              <a:t>G,Gm</a:t>
            </a:r>
            <a:r>
              <a:rPr lang="en-IN" sz="1200" dirty="0">
                <a:solidFill>
                  <a:srgbClr val="000000"/>
                </a:solidFill>
                <a:latin typeface="Courier New" panose="02070309020205020404" pitchFamily="49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94933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Gravimeter model</a:t>
            </a:r>
            <a:endParaRPr lang="en-IN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7235" y="1158166"/>
            <a:ext cx="6048115" cy="506628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92332" y="59012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dirty="0">
                <a:solidFill>
                  <a:srgbClr val="000000"/>
                </a:solidFill>
                <a:latin typeface="Courier New" panose="02070309020205020404" pitchFamily="49" charset="0"/>
              </a:rPr>
              <a:t>figure(1)</a:t>
            </a:r>
          </a:p>
          <a:p>
            <a:r>
              <a:rPr lang="en-IN" dirty="0">
                <a:solidFill>
                  <a:srgbClr val="000000"/>
                </a:solidFill>
                <a:latin typeface="Courier New" panose="02070309020205020404" pitchFamily="49" charset="0"/>
              </a:rPr>
              <a:t>bode(</a:t>
            </a:r>
            <a:r>
              <a:rPr lang="en-IN" dirty="0" err="1">
                <a:solidFill>
                  <a:srgbClr val="000000"/>
                </a:solidFill>
                <a:latin typeface="Courier New" panose="02070309020205020404" pitchFamily="49" charset="0"/>
              </a:rPr>
              <a:t>G,Cm</a:t>
            </a:r>
            <a:r>
              <a:rPr lang="en-IN" dirty="0">
                <a:solidFill>
                  <a:srgbClr val="000000"/>
                </a:solidFill>
                <a:latin typeface="Courier New" panose="02070309020205020404" pitchFamily="49" charset="0"/>
              </a:rPr>
              <a:t>*Gm*</a:t>
            </a:r>
            <a:r>
              <a:rPr lang="en-IN" dirty="0" err="1">
                <a:solidFill>
                  <a:srgbClr val="000000"/>
                </a:solidFill>
                <a:latin typeface="Courier New" panose="02070309020205020404" pitchFamily="49" charset="0"/>
              </a:rPr>
              <a:t>Bm</a:t>
            </a:r>
            <a:r>
              <a:rPr lang="en-IN" dirty="0">
                <a:solidFill>
                  <a:srgbClr val="000000"/>
                </a:solidFill>
                <a:latin typeface="Courier New" panose="02070309020205020404" pitchFamily="49" charset="0"/>
              </a:rPr>
              <a:t>)</a:t>
            </a:r>
            <a:endParaRPr lang="en-IN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3182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428</TotalTime>
  <Words>184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Courier New</vt:lpstr>
      <vt:lpstr>Office Theme</vt:lpstr>
      <vt:lpstr>Modal decomposition for control of MIMO system</vt:lpstr>
      <vt:lpstr>Nodal model</vt:lpstr>
      <vt:lpstr>Modal model</vt:lpstr>
      <vt:lpstr>Modal model</vt:lpstr>
      <vt:lpstr>Modal model</vt:lpstr>
      <vt:lpstr>Modal model</vt:lpstr>
      <vt:lpstr>Gravimeter model</vt:lpstr>
      <vt:lpstr>Gravimeter model</vt:lpstr>
    </vt:vector>
  </TitlesOfParts>
  <Company>University at Buffalo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Modal decomposition for control of MIMO system</dc:title>
  <dc:creator>Mohit Verma</dc:creator>
  <cp:lastModifiedBy>Mohit Verma</cp:lastModifiedBy>
  <cp:revision>8</cp:revision>
  <dcterms:created xsi:type="dcterms:W3CDTF">2021-02-02T06:29:15Z</dcterms:created>
  <dcterms:modified xsi:type="dcterms:W3CDTF">2021-02-23T12:01:47Z</dcterms:modified>
</cp:coreProperties>
</file>