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83" r:id="rId2"/>
    <p:sldId id="284" r:id="rId3"/>
    <p:sldId id="472" r:id="rId4"/>
    <p:sldId id="510" r:id="rId5"/>
    <p:sldId id="512" r:id="rId6"/>
    <p:sldId id="513" r:id="rId7"/>
    <p:sldId id="514" r:id="rId8"/>
    <p:sldId id="515" r:id="rId9"/>
    <p:sldId id="516" r:id="rId10"/>
    <p:sldId id="517" r:id="rId11"/>
    <p:sldId id="518" r:id="rId12"/>
    <p:sldId id="519" r:id="rId13"/>
    <p:sldId id="520" r:id="rId14"/>
    <p:sldId id="521" r:id="rId15"/>
    <p:sldId id="522" r:id="rId16"/>
    <p:sldId id="523" r:id="rId17"/>
    <p:sldId id="493" r:id="rId18"/>
    <p:sldId id="524" r:id="rId19"/>
    <p:sldId id="525" r:id="rId20"/>
    <p:sldId id="526" r:id="rId21"/>
    <p:sldId id="403" r:id="rId22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012EED12-8EFE-400D-910B-C9322C28A890}">
          <p14:sldIdLst>
            <p14:sldId id="283"/>
            <p14:sldId id="284"/>
            <p14:sldId id="472"/>
            <p14:sldId id="510"/>
            <p14:sldId id="512"/>
            <p14:sldId id="513"/>
            <p14:sldId id="514"/>
            <p14:sldId id="515"/>
            <p14:sldId id="516"/>
            <p14:sldId id="517"/>
            <p14:sldId id="518"/>
            <p14:sldId id="519"/>
            <p14:sldId id="520"/>
            <p14:sldId id="521"/>
            <p14:sldId id="522"/>
            <p14:sldId id="523"/>
            <p14:sldId id="493"/>
            <p14:sldId id="524"/>
            <p14:sldId id="525"/>
            <p14:sldId id="526"/>
            <p14:sldId id="403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ohit Verma" initials="MV" lastIdx="1" clrIdx="0">
    <p:extLst>
      <p:ext uri="{19B8F6BF-5375-455C-9EA6-DF929625EA0E}">
        <p15:presenceInfo xmlns:p15="http://schemas.microsoft.com/office/powerpoint/2012/main" userId="5aa6a7465b0457a6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FF99"/>
    <a:srgbClr val="FF0000"/>
    <a:srgbClr val="008000"/>
    <a:srgbClr val="CC00CC"/>
    <a:srgbClr val="FF7C80"/>
    <a:srgbClr val="6699FF"/>
    <a:srgbClr val="FF99FF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63" autoAdjust="0"/>
    <p:restoredTop sz="99832" autoAdjust="0"/>
  </p:normalViewPr>
  <p:slideViewPr>
    <p:cSldViewPr>
      <p:cViewPr varScale="1">
        <p:scale>
          <a:sx n="69" d="100"/>
          <a:sy n="69" d="100"/>
        </p:scale>
        <p:origin x="1224" y="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7" d="100"/>
          <a:sy n="77" d="100"/>
        </p:scale>
        <p:origin x="-2539" y="-91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175" cy="495733"/>
          </a:xfrm>
          <a:prstGeom prst="rect">
            <a:avLst/>
          </a:prstGeom>
        </p:spPr>
        <p:txBody>
          <a:bodyPr vert="horz" lIns="94001" tIns="47000" rIns="94001" bIns="47000" rtlCol="0"/>
          <a:lstStyle>
            <a:lvl1pPr algn="l">
              <a:defRPr sz="13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957" y="0"/>
            <a:ext cx="2946175" cy="495733"/>
          </a:xfrm>
          <a:prstGeom prst="rect">
            <a:avLst/>
          </a:prstGeom>
        </p:spPr>
        <p:txBody>
          <a:bodyPr vert="horz" lIns="94001" tIns="47000" rIns="94001" bIns="47000" rtlCol="0"/>
          <a:lstStyle>
            <a:lvl1pPr algn="r">
              <a:defRPr sz="1300"/>
            </a:lvl1pPr>
          </a:lstStyle>
          <a:p>
            <a:fld id="{326BF501-EF6F-489F-B8FD-E43A900E192A}" type="datetime1">
              <a:rPr lang="en-US" smtClean="0"/>
              <a:t>12/16/2019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0796"/>
            <a:ext cx="2946175" cy="495733"/>
          </a:xfrm>
          <a:prstGeom prst="rect">
            <a:avLst/>
          </a:prstGeom>
        </p:spPr>
        <p:txBody>
          <a:bodyPr vert="horz" lIns="94001" tIns="47000" rIns="94001" bIns="47000" rtlCol="0" anchor="b"/>
          <a:lstStyle>
            <a:lvl1pPr algn="l">
              <a:defRPr sz="1300"/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957" y="9430796"/>
            <a:ext cx="2946175" cy="495733"/>
          </a:xfrm>
          <a:prstGeom prst="rect">
            <a:avLst/>
          </a:prstGeom>
        </p:spPr>
        <p:txBody>
          <a:bodyPr vert="horz" lIns="94001" tIns="47000" rIns="94001" bIns="47000" rtlCol="0" anchor="b"/>
          <a:lstStyle>
            <a:lvl1pPr algn="r">
              <a:defRPr sz="1300"/>
            </a:lvl1pPr>
          </a:lstStyle>
          <a:p>
            <a:fld id="{D7CD2C8F-1B8C-4D25-8E25-4939901D7CAA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91985658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175" cy="495733"/>
          </a:xfrm>
          <a:prstGeom prst="rect">
            <a:avLst/>
          </a:prstGeom>
        </p:spPr>
        <p:txBody>
          <a:bodyPr vert="horz" lIns="94001" tIns="47000" rIns="94001" bIns="47000" rtlCol="0"/>
          <a:lstStyle>
            <a:lvl1pPr algn="l">
              <a:defRPr sz="13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957" y="0"/>
            <a:ext cx="2946175" cy="495733"/>
          </a:xfrm>
          <a:prstGeom prst="rect">
            <a:avLst/>
          </a:prstGeom>
        </p:spPr>
        <p:txBody>
          <a:bodyPr vert="horz" lIns="94001" tIns="47000" rIns="94001" bIns="47000" rtlCol="0"/>
          <a:lstStyle>
            <a:lvl1pPr algn="r">
              <a:defRPr sz="1300"/>
            </a:lvl1pPr>
          </a:lstStyle>
          <a:p>
            <a:fld id="{978E88B3-F383-4DDC-94D1-EA981A0C0D49}" type="datetime1">
              <a:rPr lang="en-US" smtClean="0"/>
              <a:t>12/16/2019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62525" cy="37226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001" tIns="47000" rIns="94001" bIns="4700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6247"/>
            <a:ext cx="5438140" cy="4466683"/>
          </a:xfrm>
          <a:prstGeom prst="rect">
            <a:avLst/>
          </a:prstGeom>
        </p:spPr>
        <p:txBody>
          <a:bodyPr vert="horz" lIns="94001" tIns="47000" rIns="94001" bIns="4700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0796"/>
            <a:ext cx="2946175" cy="495733"/>
          </a:xfrm>
          <a:prstGeom prst="rect">
            <a:avLst/>
          </a:prstGeom>
        </p:spPr>
        <p:txBody>
          <a:bodyPr vert="horz" lIns="94001" tIns="47000" rIns="94001" bIns="47000" rtlCol="0" anchor="b"/>
          <a:lstStyle>
            <a:lvl1pPr algn="l">
              <a:defRPr sz="13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957" y="9430796"/>
            <a:ext cx="2946175" cy="495733"/>
          </a:xfrm>
          <a:prstGeom prst="rect">
            <a:avLst/>
          </a:prstGeom>
        </p:spPr>
        <p:txBody>
          <a:bodyPr vert="horz" lIns="94001" tIns="47000" rIns="94001" bIns="47000" rtlCol="0" anchor="b"/>
          <a:lstStyle>
            <a:lvl1pPr algn="r">
              <a:defRPr sz="1300"/>
            </a:lvl1pPr>
          </a:lstStyle>
          <a:p>
            <a:fld id="{3D4622D7-758F-4CDC-AA5A-47618B8D01E9}" type="slidenum">
              <a:rPr lang="en-IN" smtClean="0"/>
              <a:pPr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95804829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E3AFBB3-9412-4C9A-8D41-2524766FAC9B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489773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lang="en-IN" sz="1600" b="0" i="0" u="none" strike="noStrike" baseline="0" smtClean="0"/>
            </a:lvl1pPr>
          </a:lstStyle>
          <a:p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 smtClean="0"/>
              <a:t>Click to edit Master subtitle style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6310321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 Same Side Corner Rectangle 15">
            <a:hlinkClick r:id="" action="ppaction://noaction"/>
          </p:cNvPr>
          <p:cNvSpPr/>
          <p:nvPr userDrawn="1"/>
        </p:nvSpPr>
        <p:spPr>
          <a:xfrm>
            <a:off x="913397" y="2022901"/>
            <a:ext cx="1143000" cy="276999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-16040" y="6525768"/>
            <a:ext cx="9144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ound Same Side Corner Rectangle 22">
            <a:hlinkClick r:id="" action="ppaction://noaction"/>
          </p:cNvPr>
          <p:cNvSpPr/>
          <p:nvPr userDrawn="1"/>
        </p:nvSpPr>
        <p:spPr>
          <a:xfrm>
            <a:off x="8240684" y="787114"/>
            <a:ext cx="900000" cy="272714"/>
          </a:xfrm>
          <a:prstGeom prst="round2Same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962956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57E95-1889-4541-AC39-C38DFF530A74}" type="datetimeFigureOut">
              <a:rPr lang="en-GB" smtClean="0"/>
              <a:t>16/12/2019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C48E2B-21CD-40C6-B73A-A00A625CB63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88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 userDrawn="1"/>
        </p:nvSpPr>
        <p:spPr>
          <a:xfrm>
            <a:off x="8534400" y="64886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CFCC19F4-CAE7-41CB-8DA3-351E7DF64B15}" type="slidenum">
              <a:rPr lang="en-IN" smtClean="0"/>
              <a:pPr/>
              <a:t>‹#›</a:t>
            </a:fld>
            <a:endParaRPr lang="en-IN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6553200"/>
            <a:ext cx="1676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CA59E277-3966-4F12-B13A-B7B338EC2FF7}" type="datetime3">
              <a:rPr lang="en-US" sz="1200" smtClean="0"/>
              <a:pPr/>
              <a:t>16 December 2019</a:t>
            </a:fld>
            <a:endParaRPr lang="en-IN" sz="1200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0" y="716280"/>
            <a:ext cx="9144000" cy="4572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1" name="Rectangle 10"/>
          <p:cNvSpPr/>
          <p:nvPr userDrawn="1"/>
        </p:nvSpPr>
        <p:spPr>
          <a:xfrm>
            <a:off x="0" y="6507480"/>
            <a:ext cx="9144000" cy="45720"/>
          </a:xfrm>
          <a:prstGeom prst="rect">
            <a:avLst/>
          </a:prstGeom>
          <a:gradFill flip="none" rotWithShape="1">
            <a:gsLst>
              <a:gs pos="10000">
                <a:srgbClr val="FF0000">
                  <a:tint val="66000"/>
                  <a:satMod val="160000"/>
                  <a:shade val="30000"/>
                  <a:satMod val="115000"/>
                </a:srgbClr>
              </a:gs>
              <a:gs pos="20000">
                <a:srgbClr val="FF0000">
                  <a:tint val="66000"/>
                  <a:satMod val="160000"/>
                  <a:shade val="30000"/>
                  <a:satMod val="115000"/>
                  <a:alpha val="90000"/>
                </a:srgbClr>
              </a:gs>
              <a:gs pos="30000">
                <a:srgbClr val="FF0000">
                  <a:tint val="66000"/>
                  <a:satMod val="160000"/>
                  <a:shade val="30000"/>
                  <a:satMod val="115000"/>
                  <a:alpha val="80000"/>
                </a:srgbClr>
              </a:gs>
              <a:gs pos="40000">
                <a:srgbClr val="FF0000">
                  <a:tint val="66000"/>
                  <a:satMod val="160000"/>
                  <a:shade val="30000"/>
                  <a:satMod val="115000"/>
                  <a:alpha val="70000"/>
                </a:srgbClr>
              </a:gs>
              <a:gs pos="50000">
                <a:srgbClr val="FF0000">
                  <a:tint val="66000"/>
                  <a:satMod val="160000"/>
                  <a:shade val="30000"/>
                  <a:satMod val="115000"/>
                  <a:alpha val="60000"/>
                </a:srgbClr>
              </a:gs>
              <a:gs pos="60000">
                <a:srgbClr val="FF0000">
                  <a:tint val="66000"/>
                  <a:satMod val="160000"/>
                  <a:shade val="30000"/>
                  <a:satMod val="115000"/>
                  <a:alpha val="50000"/>
                </a:srgbClr>
              </a:gs>
              <a:gs pos="70000">
                <a:srgbClr val="FF0000">
                  <a:tint val="66000"/>
                  <a:satMod val="160000"/>
                  <a:shade val="30000"/>
                  <a:satMod val="115000"/>
                  <a:alpha val="40000"/>
                </a:srgbClr>
              </a:gs>
              <a:gs pos="80000">
                <a:srgbClr val="FF0000">
                  <a:tint val="66000"/>
                  <a:satMod val="160000"/>
                  <a:shade val="30000"/>
                  <a:satMod val="115000"/>
                  <a:alpha val="30000"/>
                </a:srgbClr>
              </a:gs>
              <a:gs pos="90000">
                <a:srgbClr val="FF0000">
                  <a:tint val="66000"/>
                  <a:satMod val="160000"/>
                  <a:shade val="67500"/>
                  <a:satMod val="115000"/>
                  <a:alpha val="20000"/>
                </a:srgbClr>
              </a:gs>
              <a:gs pos="100000">
                <a:srgbClr val="FF0000">
                  <a:tint val="66000"/>
                  <a:satMod val="160000"/>
                  <a:shade val="100000"/>
                  <a:satMod val="115000"/>
                  <a:alpha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-16040" y="6525768"/>
            <a:ext cx="9144000" cy="0"/>
          </a:xfrm>
          <a:prstGeom prst="line">
            <a:avLst/>
          </a:prstGeom>
          <a:ln w="571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Imagen 6">
            <a:extLst>
              <a:ext uri="{FF2B5EF4-FFF2-40B4-BE49-F238E27FC236}">
                <a16:creationId xmlns:a16="http://schemas.microsoft.com/office/drawing/2014/main" id="{4B21A6C6-8ADA-419D-B779-6FAB4117030D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570401" y="32327"/>
            <a:ext cx="1557559" cy="61912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0.png"/><Relationship Id="rId7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png"/><Relationship Id="rId5" Type="http://schemas.openxmlformats.org/officeDocument/2006/relationships/image" Target="../media/image90.png"/><Relationship Id="rId4" Type="http://schemas.openxmlformats.org/officeDocument/2006/relationships/image" Target="../media/image40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0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slideLayout" Target="../slideLayouts/slideLayout4.xml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video" Target="../media/media6.mp4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microsoft.com/office/2007/relationships/media" Target="../media/media6.mp4"/><Relationship Id="rId5" Type="http://schemas.microsoft.com/office/2007/relationships/media" Target="../media/media3.mp4"/><Relationship Id="rId10" Type="http://schemas.openxmlformats.org/officeDocument/2006/relationships/video" Target="../media/media5.mp4"/><Relationship Id="rId4" Type="http://schemas.openxmlformats.org/officeDocument/2006/relationships/video" Target="../media/media2.mp4"/><Relationship Id="rId9" Type="http://schemas.microsoft.com/office/2007/relationships/media" Target="../media/media5.mp4"/><Relationship Id="rId14" Type="http://schemas.openxmlformats.org/officeDocument/2006/relationships/image" Target="../media/image5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4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 bwMode="auto">
          <a:xfrm>
            <a:off x="304800" y="966837"/>
            <a:ext cx="8682375" cy="3757563"/>
          </a:xfrm>
          <a:prstGeom prst="rect">
            <a:avLst/>
          </a:prstGeom>
          <a:ln>
            <a:noFill/>
            <a:headEnd/>
            <a:tailEnd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Group meeting 16/12/2019</a:t>
            </a:r>
          </a:p>
          <a:p>
            <a:endParaRPr lang="en-US" sz="2000" dirty="0">
              <a:solidFill>
                <a:schemeClr val="tx1"/>
              </a:solidFill>
              <a:latin typeface="Georgia" panose="02040502050405020303" pitchFamily="18" charset="0"/>
              <a:ea typeface="Times New Roman" pitchFamily="18" charset="0"/>
              <a:cs typeface="Arial" pitchFamily="34" charset="0"/>
            </a:endParaRPr>
          </a:p>
          <a:p>
            <a:r>
              <a:rPr lang="en-US" sz="2000" dirty="0" err="1" smtClean="0">
                <a:solidFill>
                  <a:schemeClr val="tx1"/>
                </a:solidFill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Mohit</a:t>
            </a:r>
            <a:r>
              <a:rPr lang="en-US" sz="2000" dirty="0" smtClean="0">
                <a:solidFill>
                  <a:schemeClr val="tx1"/>
                </a:solidFill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en-US" sz="2000" dirty="0" err="1" smtClean="0">
                <a:solidFill>
                  <a:schemeClr val="tx1"/>
                </a:solidFill>
                <a:latin typeface="Georgia" panose="02040502050405020303" pitchFamily="18" charset="0"/>
                <a:ea typeface="Times New Roman" pitchFamily="18" charset="0"/>
                <a:cs typeface="Arial" pitchFamily="34" charset="0"/>
              </a:rPr>
              <a:t>Verma</a:t>
            </a:r>
            <a:endParaRPr lang="en-US" sz="2000" dirty="0">
              <a:solidFill>
                <a:schemeClr val="tx1"/>
              </a:solidFill>
              <a:latin typeface="Georgia" panose="02040502050405020303" pitchFamily="18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7172" name="Picture 4" descr="http://pml.ulb.ac.be/wp-content/uploads/2018/04/beam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6853" y="116400"/>
            <a:ext cx="1850294" cy="5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search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807"/>
          <a:stretch/>
        </p:blipFill>
        <p:spPr bwMode="auto">
          <a:xfrm>
            <a:off x="0" y="44274"/>
            <a:ext cx="1856874" cy="6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4828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525"/>
    </mc:Choice>
    <mc:Fallback xmlns="">
      <p:transition spd="slow" advTm="6525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SVD controller design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152400" y="914400"/>
            <a:ext cx="8686800" cy="5359191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Centralized controller </a:t>
            </a: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SVD controller design</a:t>
            </a: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400050"/>
            <a:endParaRPr lang="en-US" sz="2400" dirty="0" smtClean="0"/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>
                <a:solidFill>
                  <a:schemeClr val="accent2"/>
                </a:solidFill>
              </a:rPr>
              <a:t>Transfer matrix is complex matrix which is dependent on the frequency. </a:t>
            </a:r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>
                <a:solidFill>
                  <a:schemeClr val="accent2"/>
                </a:solidFill>
              </a:rPr>
              <a:t>Select decoupling frequency and carry out SVD on the real approximation of the matrix.</a:t>
            </a:r>
          </a:p>
          <a:p>
            <a:pPr marL="57150" lvl="0" indent="0">
              <a:spcBef>
                <a:spcPts val="0"/>
              </a:spcBef>
              <a:buNone/>
            </a:pPr>
            <a:endParaRPr lang="en-US" sz="2400" dirty="0">
              <a:solidFill>
                <a:schemeClr val="accent2"/>
              </a:solidFill>
            </a:endParaRPr>
          </a:p>
          <a:p>
            <a:pPr marL="57150" indent="0">
              <a:buNone/>
            </a:pPr>
            <a:endParaRPr lang="en-US" sz="2400" dirty="0" smtClean="0"/>
          </a:p>
          <a:p>
            <a:pPr marL="57150" indent="0">
              <a:buNone/>
            </a:pPr>
            <a:endParaRPr lang="en-US" sz="2400" dirty="0" smtClean="0"/>
          </a:p>
          <a:p>
            <a:pPr marL="57150" indent="0">
              <a:buNone/>
            </a:pPr>
            <a:endParaRPr lang="en-US" sz="2400" dirty="0" smtClean="0"/>
          </a:p>
        </p:txBody>
      </p:sp>
      <p:grpSp>
        <p:nvGrpSpPr>
          <p:cNvPr id="26" name="Group 25"/>
          <p:cNvGrpSpPr/>
          <p:nvPr/>
        </p:nvGrpSpPr>
        <p:grpSpPr>
          <a:xfrm>
            <a:off x="1369218" y="1600200"/>
            <a:ext cx="5491163" cy="1109663"/>
            <a:chOff x="2317723" y="2085975"/>
            <a:chExt cx="5491163" cy="1109663"/>
          </a:xfrm>
        </p:grpSpPr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0D6D807A-2BA2-4D8D-8476-21BD32884A4B}"/>
                </a:ext>
              </a:extLst>
            </p:cNvPr>
            <p:cNvCxnSpPr/>
            <p:nvPr/>
          </p:nvCxnSpPr>
          <p:spPr>
            <a:xfrm flipH="1">
              <a:off x="4498723" y="3010972"/>
              <a:ext cx="5715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CA3AAA7D-71FC-4732-A984-D0BC0C5FEB6B}"/>
                </a:ext>
              </a:extLst>
            </p:cNvPr>
            <p:cNvGrpSpPr/>
            <p:nvPr/>
          </p:nvGrpSpPr>
          <p:grpSpPr>
            <a:xfrm>
              <a:off x="2317723" y="2085975"/>
              <a:ext cx="5491163" cy="1101922"/>
              <a:chOff x="1314450" y="2288978"/>
              <a:chExt cx="5491163" cy="1101922"/>
            </a:xfrm>
          </p:grpSpPr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1215123C-DF3C-4913-A8AF-6ADC20FF6E67}"/>
                  </a:ext>
                </a:extLst>
              </p:cNvPr>
              <p:cNvCxnSpPr/>
              <p:nvPr/>
            </p:nvCxnSpPr>
            <p:spPr>
              <a:xfrm>
                <a:off x="1314450" y="2484003"/>
                <a:ext cx="21810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id="{CF904D49-D6EC-4DBE-B9B8-03E74128E2F8}"/>
                  </a:ext>
                </a:extLst>
              </p:cNvPr>
              <p:cNvCxnSpPr>
                <a:cxnSpLocks/>
                <a:stCxn id="40" idx="3"/>
              </p:cNvCxnSpPr>
              <p:nvPr/>
            </p:nvCxnSpPr>
            <p:spPr>
              <a:xfrm>
                <a:off x="5300663" y="2473644"/>
                <a:ext cx="150495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C29C6F52-23AD-4E38-ABEE-CC16C80F8249}"/>
                  </a:ext>
                </a:extLst>
              </p:cNvPr>
              <p:cNvCxnSpPr/>
              <p:nvPr/>
            </p:nvCxnSpPr>
            <p:spPr>
              <a:xfrm>
                <a:off x="6057900" y="2473644"/>
                <a:ext cx="0" cy="74033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Straight Arrow Connector 33">
                <a:extLst>
                  <a:ext uri="{FF2B5EF4-FFF2-40B4-BE49-F238E27FC236}">
                    <a16:creationId xmlns:a16="http://schemas.microsoft.com/office/drawing/2014/main" id="{1EC4152A-23D7-445C-BB96-EBD484773FE4}"/>
                  </a:ext>
                </a:extLst>
              </p:cNvPr>
              <p:cNvCxnSpPr/>
              <p:nvPr/>
            </p:nvCxnSpPr>
            <p:spPr>
              <a:xfrm flipH="1">
                <a:off x="5486400" y="3213975"/>
                <a:ext cx="5715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5" name="TextBox 34">
                    <a:extLst>
                      <a:ext uri="{FF2B5EF4-FFF2-40B4-BE49-F238E27FC236}">
                        <a16:creationId xmlns:a16="http://schemas.microsoft.com/office/drawing/2014/main" id="{68E41E3A-EC58-4F19-B0B7-E8AFD80C4E23}"/>
                      </a:ext>
                    </a:extLst>
                  </p:cNvPr>
                  <p:cNvSpPr txBox="1"/>
                  <p:nvPr/>
                </p:nvSpPr>
                <p:spPr>
                  <a:xfrm>
                    <a:off x="4981576" y="3021568"/>
                    <a:ext cx="485770" cy="369332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Sup>
                            <m:sSubSupPr>
                              <m:ctrlP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  <m:t>𝐽</m:t>
                              </m:r>
                            </m:e>
                            <m:sub>
                              <m: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  <m:t>𝑠</m:t>
                              </m:r>
                            </m:sub>
                            <m:sup>
                              <m: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bSup>
                        </m:oMath>
                      </m:oMathPara>
                    </a14:m>
                    <a:endParaRPr lang="fr-BE" dirty="0"/>
                  </a:p>
                </p:txBody>
              </p:sp>
            </mc:Choice>
            <mc:Fallback xmlns="">
              <p:sp>
                <p:nvSpPr>
                  <p:cNvPr id="10" name="TextBox 9">
                    <a:extLst>
                      <a:ext uri="{FF2B5EF4-FFF2-40B4-BE49-F238E27FC236}">
                        <a16:creationId xmlns:a16="http://schemas.microsoft.com/office/drawing/2014/main" id="{68E41E3A-EC58-4F19-B0B7-E8AFD80C4E23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81576" y="3021568"/>
                    <a:ext cx="485770" cy="369332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l="-1235" b="-8065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fr-B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6" name="TextBox 35">
                    <a:extLst>
                      <a:ext uri="{FF2B5EF4-FFF2-40B4-BE49-F238E27FC236}">
                        <a16:creationId xmlns:a16="http://schemas.microsoft.com/office/drawing/2014/main" id="{8A6C3B6A-A510-4AC4-A98D-CD0FB99A9394}"/>
                      </a:ext>
                    </a:extLst>
                  </p:cNvPr>
                  <p:cNvSpPr txBox="1"/>
                  <p:nvPr/>
                </p:nvSpPr>
                <p:spPr>
                  <a:xfrm>
                    <a:off x="3009900" y="3021568"/>
                    <a:ext cx="485770" cy="369332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bSup>
                            <m:sSubSupPr>
                              <m:ctrlP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  <m:t>𝐵</m:t>
                              </m:r>
                            </m:e>
                            <m:sub>
                              <m: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</m:sub>
                            <m:sup>
                              <m: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bSup>
                        </m:oMath>
                      </m:oMathPara>
                    </a14:m>
                    <a:endParaRPr lang="fr-BE" dirty="0"/>
                  </a:p>
                </p:txBody>
              </p:sp>
            </mc:Choice>
            <mc:Fallback xmlns="">
              <p:sp>
                <p:nvSpPr>
                  <p:cNvPr id="11" name="TextBox 10">
                    <a:extLst>
                      <a:ext uri="{FF2B5EF4-FFF2-40B4-BE49-F238E27FC236}">
                        <a16:creationId xmlns:a16="http://schemas.microsoft.com/office/drawing/2014/main" id="{8A6C3B6A-A510-4AC4-A98D-CD0FB99A9394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09900" y="3021568"/>
                    <a:ext cx="485770" cy="369332"/>
                  </a:xfrm>
                  <a:prstGeom prst="rect">
                    <a:avLst/>
                  </a:prstGeom>
                  <a:blipFill>
                    <a:blip r:embed="rId4"/>
                    <a:stretch>
                      <a:fillRect r="-7317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fr-B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DE6C5CF6-7001-4356-8C06-DA8703FFB4EA}"/>
                  </a:ext>
                </a:extLst>
              </p:cNvPr>
              <p:cNvCxnSpPr>
                <a:stCxn id="36" idx="1"/>
              </p:cNvCxnSpPr>
              <p:nvPr/>
            </p:nvCxnSpPr>
            <p:spPr>
              <a:xfrm flipH="1">
                <a:off x="2533650" y="3206234"/>
                <a:ext cx="476250" cy="774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Straight Arrow Connector 37">
                <a:extLst>
                  <a:ext uri="{FF2B5EF4-FFF2-40B4-BE49-F238E27FC236}">
                    <a16:creationId xmlns:a16="http://schemas.microsoft.com/office/drawing/2014/main" id="{EE559DF8-ADDC-43C6-8FA5-1C74C0E24258}"/>
                  </a:ext>
                </a:extLst>
              </p:cNvPr>
              <p:cNvCxnSpPr/>
              <p:nvPr/>
            </p:nvCxnSpPr>
            <p:spPr>
              <a:xfrm flipV="1">
                <a:off x="2514600" y="2536130"/>
                <a:ext cx="0" cy="67784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39" name="Oval 38">
                <a:extLst>
                  <a:ext uri="{FF2B5EF4-FFF2-40B4-BE49-F238E27FC236}">
                    <a16:creationId xmlns:a16="http://schemas.microsoft.com/office/drawing/2014/main" id="{D8AD8811-9F7A-40E0-AC4D-6A310CEA3591}"/>
                  </a:ext>
                </a:extLst>
              </p:cNvPr>
              <p:cNvSpPr/>
              <p:nvPr/>
            </p:nvSpPr>
            <p:spPr>
              <a:xfrm>
                <a:off x="2462212" y="2442925"/>
                <a:ext cx="104775" cy="104775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BE"/>
              </a:p>
            </p:txBody>
          </p:sp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3322C5EB-983F-4777-87A1-D6CD9661A883}"/>
                  </a:ext>
                </a:extLst>
              </p:cNvPr>
              <p:cNvSpPr txBox="1"/>
              <p:nvPr/>
            </p:nvSpPr>
            <p:spPr>
              <a:xfrm>
                <a:off x="3271838" y="2288978"/>
                <a:ext cx="2028825" cy="3693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BE" dirty="0"/>
                  <a:t>G</a:t>
                </a: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A01F6C2B-5303-49F2-AA3C-B0C63CDE8EF0}"/>
                </a:ext>
              </a:extLst>
            </p:cNvPr>
            <p:cNvSpPr txBox="1"/>
            <p:nvPr/>
          </p:nvSpPr>
          <p:spPr>
            <a:xfrm>
              <a:off x="4934718" y="2826306"/>
              <a:ext cx="485771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BE" dirty="0"/>
                <a:t>H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A578458E-8161-4AEF-A14F-3CB4CE90309A}"/>
                </a:ext>
              </a:extLst>
            </p:cNvPr>
            <p:cNvCxnSpPr/>
            <p:nvPr/>
          </p:nvCxnSpPr>
          <p:spPr>
            <a:xfrm flipH="1">
              <a:off x="5413349" y="3010972"/>
              <a:ext cx="5715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1857375" y="4197260"/>
            <a:ext cx="5491163" cy="1109663"/>
            <a:chOff x="2310580" y="5362575"/>
            <a:chExt cx="5491163" cy="1109663"/>
          </a:xfrm>
        </p:grpSpPr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6C27F2A1-F621-44F9-90B9-8DDC7D4A754D}"/>
                </a:ext>
              </a:extLst>
            </p:cNvPr>
            <p:cNvCxnSpPr/>
            <p:nvPr/>
          </p:nvCxnSpPr>
          <p:spPr>
            <a:xfrm flipH="1">
              <a:off x="4491580" y="6287572"/>
              <a:ext cx="5715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B77DCA22-84D8-44D6-872C-E54B8D836382}"/>
                </a:ext>
              </a:extLst>
            </p:cNvPr>
            <p:cNvGrpSpPr/>
            <p:nvPr/>
          </p:nvGrpSpPr>
          <p:grpSpPr>
            <a:xfrm>
              <a:off x="2310580" y="5362575"/>
              <a:ext cx="5491163" cy="1101922"/>
              <a:chOff x="1314450" y="2288978"/>
              <a:chExt cx="5491163" cy="1101922"/>
            </a:xfrm>
          </p:grpSpPr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52F1F1F3-6A7D-411D-A725-968A3D291166}"/>
                  </a:ext>
                </a:extLst>
              </p:cNvPr>
              <p:cNvCxnSpPr/>
              <p:nvPr/>
            </p:nvCxnSpPr>
            <p:spPr>
              <a:xfrm>
                <a:off x="1314450" y="2484003"/>
                <a:ext cx="2181000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3875F607-C84F-4C00-B1F2-081EACB77202}"/>
                  </a:ext>
                </a:extLst>
              </p:cNvPr>
              <p:cNvCxnSpPr>
                <a:cxnSpLocks/>
                <a:stCxn id="55" idx="3"/>
              </p:cNvCxnSpPr>
              <p:nvPr/>
            </p:nvCxnSpPr>
            <p:spPr>
              <a:xfrm>
                <a:off x="5300663" y="2473644"/>
                <a:ext cx="150495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8" name="Straight Connector 47">
                <a:extLst>
                  <a:ext uri="{FF2B5EF4-FFF2-40B4-BE49-F238E27FC236}">
                    <a16:creationId xmlns:a16="http://schemas.microsoft.com/office/drawing/2014/main" id="{9D174A76-19FA-4E2A-9CB0-2665CF632700}"/>
                  </a:ext>
                </a:extLst>
              </p:cNvPr>
              <p:cNvCxnSpPr/>
              <p:nvPr/>
            </p:nvCxnSpPr>
            <p:spPr>
              <a:xfrm>
                <a:off x="6057900" y="2473644"/>
                <a:ext cx="0" cy="74033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A9616AE5-4F82-4505-8B18-E8D12DD0FFD3}"/>
                  </a:ext>
                </a:extLst>
              </p:cNvPr>
              <p:cNvCxnSpPr/>
              <p:nvPr/>
            </p:nvCxnSpPr>
            <p:spPr>
              <a:xfrm flipH="1">
                <a:off x="5486400" y="3213975"/>
                <a:ext cx="571500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0" name="TextBox 49">
                    <a:extLst>
                      <a:ext uri="{FF2B5EF4-FFF2-40B4-BE49-F238E27FC236}">
                        <a16:creationId xmlns:a16="http://schemas.microsoft.com/office/drawing/2014/main" id="{5A98543C-D728-4320-B523-C2147EDF2040}"/>
                      </a:ext>
                    </a:extLst>
                  </p:cNvPr>
                  <p:cNvSpPr txBox="1"/>
                  <p:nvPr/>
                </p:nvSpPr>
                <p:spPr>
                  <a:xfrm>
                    <a:off x="4981576" y="3021568"/>
                    <a:ext cx="485770" cy="369332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  <m:t>𝑈</m:t>
                              </m:r>
                            </m:e>
                            <m:sup>
                              <m: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  <m:t>−1</m:t>
                              </m:r>
                            </m:sup>
                          </m:sSup>
                        </m:oMath>
                      </m:oMathPara>
                    </a14:m>
                    <a:endParaRPr lang="fr-BE" dirty="0"/>
                  </a:p>
                </p:txBody>
              </p:sp>
            </mc:Choice>
            <mc:Fallback xmlns="">
              <p:sp>
                <p:nvSpPr>
                  <p:cNvPr id="38" name="TextBox 37">
                    <a:extLst>
                      <a:ext uri="{FF2B5EF4-FFF2-40B4-BE49-F238E27FC236}">
                        <a16:creationId xmlns:a16="http://schemas.microsoft.com/office/drawing/2014/main" id="{5A98543C-D728-4320-B523-C2147EDF2040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4981576" y="3021568"/>
                    <a:ext cx="485770" cy="369332"/>
                  </a:xfrm>
                  <a:prstGeom prst="rect">
                    <a:avLst/>
                  </a:prstGeom>
                  <a:blipFill>
                    <a:blip r:embed="rId5"/>
                    <a:stretch>
                      <a:fillRect r="-9877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fr-BE">
                        <a:noFill/>
                      </a:rPr>
                      <a:t> </a:t>
                    </a:r>
                  </a:p>
                </p:txBody>
              </p:sp>
            </mc:Fallback>
          </mc:AlternateContent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51" name="TextBox 50">
                    <a:extLst>
                      <a:ext uri="{FF2B5EF4-FFF2-40B4-BE49-F238E27FC236}">
                        <a16:creationId xmlns:a16="http://schemas.microsoft.com/office/drawing/2014/main" id="{4C868D97-822F-41E2-B1E1-0CE865EDFB15}"/>
                      </a:ext>
                    </a:extLst>
                  </p:cNvPr>
                  <p:cNvSpPr txBox="1"/>
                  <p:nvPr/>
                </p:nvSpPr>
                <p:spPr>
                  <a:xfrm>
                    <a:off x="3009900" y="3021568"/>
                    <a:ext cx="485770" cy="369332"/>
                  </a:xfrm>
                  <a:prstGeom prst="rect">
                    <a:avLst/>
                  </a:prstGeom>
                  <a:noFill/>
                  <a:ln>
                    <a:solidFill>
                      <a:schemeClr val="tx1"/>
                    </a:solidFill>
                  </a:ln>
                </p:spPr>
                <p:txBody>
                  <a:bodyPr wrap="squar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sSup>
                            <m:sSupPr>
                              <m:ctrlP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  <m:t>𝑉</m:t>
                              </m:r>
                            </m:e>
                            <m:sup>
                              <m:r>
                                <a:rPr lang="fr-BE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GB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</m:oMath>
                      </m:oMathPara>
                    </a14:m>
                    <a:endParaRPr lang="fr-BE" dirty="0"/>
                  </a:p>
                </p:txBody>
              </p:sp>
            </mc:Choice>
            <mc:Fallback xmlns="">
              <p:sp>
                <p:nvSpPr>
                  <p:cNvPr id="51" name="TextBox 50">
                    <a:extLst>
                      <a:ext uri="{FF2B5EF4-FFF2-40B4-BE49-F238E27FC236}">
                        <a16:creationId xmlns:a16="http://schemas.microsoft.com/office/drawing/2014/main" id="{4C868D97-822F-41E2-B1E1-0CE865EDFB15}"/>
                      </a:ext>
                    </a:extLst>
                  </p:cNvPr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009900" y="3021568"/>
                    <a:ext cx="485770" cy="369332"/>
                  </a:xfrm>
                  <a:prstGeom prst="rect">
                    <a:avLst/>
                  </a:prstGeom>
                  <a:blipFill>
                    <a:blip r:embed="rId6"/>
                    <a:stretch>
                      <a:fillRect r="-8642"/>
                    </a:stretch>
                  </a:blipFill>
                  <a:ln>
                    <a:solidFill>
                      <a:schemeClr val="tx1"/>
                    </a:solidFill>
                  </a:ln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cxnSp>
            <p:nvCxnSpPr>
              <p:cNvPr id="52" name="Straight Connector 51">
                <a:extLst>
                  <a:ext uri="{FF2B5EF4-FFF2-40B4-BE49-F238E27FC236}">
                    <a16:creationId xmlns:a16="http://schemas.microsoft.com/office/drawing/2014/main" id="{2B854724-7AA1-4A25-8104-A45D5BD353C2}"/>
                  </a:ext>
                </a:extLst>
              </p:cNvPr>
              <p:cNvCxnSpPr>
                <a:cxnSpLocks/>
                <a:stCxn id="51" idx="1"/>
              </p:cNvCxnSpPr>
              <p:nvPr/>
            </p:nvCxnSpPr>
            <p:spPr>
              <a:xfrm flipH="1">
                <a:off x="2521743" y="3206234"/>
                <a:ext cx="48815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7937A03B-9378-4BF6-B105-4840CB6884D9}"/>
                  </a:ext>
                </a:extLst>
              </p:cNvPr>
              <p:cNvCxnSpPr/>
              <p:nvPr/>
            </p:nvCxnSpPr>
            <p:spPr>
              <a:xfrm flipV="1">
                <a:off x="2514600" y="2536130"/>
                <a:ext cx="0" cy="677845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4" name="Oval 53">
                <a:extLst>
                  <a:ext uri="{FF2B5EF4-FFF2-40B4-BE49-F238E27FC236}">
                    <a16:creationId xmlns:a16="http://schemas.microsoft.com/office/drawing/2014/main" id="{B99D0019-C108-43B0-B091-BEE5BFDD4D09}"/>
                  </a:ext>
                </a:extLst>
              </p:cNvPr>
              <p:cNvSpPr/>
              <p:nvPr/>
            </p:nvSpPr>
            <p:spPr>
              <a:xfrm>
                <a:off x="2462212" y="2442925"/>
                <a:ext cx="104775" cy="104775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BE"/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E612504D-3199-4092-AF43-A8B9CD468590}"/>
                  </a:ext>
                </a:extLst>
              </p:cNvPr>
              <p:cNvSpPr txBox="1"/>
              <p:nvPr/>
            </p:nvSpPr>
            <p:spPr>
              <a:xfrm>
                <a:off x="3271838" y="2288978"/>
                <a:ext cx="2028825" cy="369332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fr-BE" dirty="0"/>
                  <a:t>G</a:t>
                </a: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CB8CC61-4FCF-4ADF-B91F-BCD1BF4C472E}"/>
                </a:ext>
              </a:extLst>
            </p:cNvPr>
            <p:cNvSpPr txBox="1"/>
            <p:nvPr/>
          </p:nvSpPr>
          <p:spPr>
            <a:xfrm>
              <a:off x="4927575" y="6102906"/>
              <a:ext cx="485771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BE" dirty="0"/>
                <a:t>H</a:t>
              </a:r>
            </a:p>
          </p:txBody>
        </p:sp>
        <p:cxnSp>
          <p:nvCxnSpPr>
            <p:cNvPr id="45" name="Straight Arrow Connector 44">
              <a:extLst>
                <a:ext uri="{FF2B5EF4-FFF2-40B4-BE49-F238E27FC236}">
                  <a16:creationId xmlns:a16="http://schemas.microsoft.com/office/drawing/2014/main" id="{92D94BC2-95C0-4CDD-80E9-106D7BA9F78B}"/>
                </a:ext>
              </a:extLst>
            </p:cNvPr>
            <p:cNvCxnSpPr/>
            <p:nvPr/>
          </p:nvCxnSpPr>
          <p:spPr>
            <a:xfrm flipH="1">
              <a:off x="5406206" y="6287572"/>
              <a:ext cx="5715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4800" y="3691508"/>
            <a:ext cx="1552575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9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820" r="7366"/>
          <a:stretch/>
        </p:blipFill>
        <p:spPr>
          <a:xfrm>
            <a:off x="-16164" y="796636"/>
            <a:ext cx="6586526" cy="5637964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>
                <a:latin typeface="Georgia" panose="02040502050405020303" pitchFamily="18" charset="0"/>
              </a:rPr>
              <a:t>Actuator to sensor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6586526" y="2133600"/>
            <a:ext cx="2209800" cy="1111909"/>
            <a:chOff x="1143000" y="2263237"/>
            <a:chExt cx="2209800" cy="1111909"/>
          </a:xfrm>
        </p:grpSpPr>
        <p:grpSp>
          <p:nvGrpSpPr>
            <p:cNvPr id="8" name="Group 7"/>
            <p:cNvGrpSpPr/>
            <p:nvPr/>
          </p:nvGrpSpPr>
          <p:grpSpPr>
            <a:xfrm>
              <a:off x="1143000" y="2665200"/>
              <a:ext cx="2209800" cy="709946"/>
              <a:chOff x="1143000" y="2665200"/>
              <a:chExt cx="2209800" cy="709946"/>
            </a:xfrm>
          </p:grpSpPr>
          <p:sp>
            <p:nvSpPr>
              <p:cNvPr id="17" name="Rectangle 16"/>
              <p:cNvSpPr/>
              <p:nvPr/>
            </p:nvSpPr>
            <p:spPr>
              <a:xfrm>
                <a:off x="1143000" y="2667000"/>
                <a:ext cx="2209800" cy="762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152236" y="3276600"/>
                <a:ext cx="2200564" cy="76200"/>
              </a:xfrm>
              <a:prstGeom prst="rect">
                <a:avLst/>
              </a:prstGeom>
              <a:solidFill>
                <a:schemeClr val="bg1">
                  <a:lumMod val="5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cxnSp>
            <p:nvCxnSpPr>
              <p:cNvPr id="19" name="Straight Connector 18"/>
              <p:cNvCxnSpPr/>
              <p:nvPr/>
            </p:nvCxnSpPr>
            <p:spPr>
              <a:xfrm flipV="1">
                <a:off x="1371600" y="2743200"/>
                <a:ext cx="381000" cy="53340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 flipH="1" flipV="1">
                <a:off x="2013527" y="2743200"/>
                <a:ext cx="577273" cy="53340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 flipV="1">
                <a:off x="2697018" y="2743200"/>
                <a:ext cx="427182" cy="533400"/>
              </a:xfrm>
              <a:prstGeom prst="line">
                <a:avLst/>
              </a:prstGeom>
              <a:ln w="28575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Group 21"/>
              <p:cNvGrpSpPr/>
              <p:nvPr/>
            </p:nvGrpSpPr>
            <p:grpSpPr>
              <a:xfrm>
                <a:off x="1250950" y="2665200"/>
                <a:ext cx="120650" cy="703255"/>
                <a:chOff x="4421800" y="3115896"/>
                <a:chExt cx="120650" cy="703255"/>
              </a:xfrm>
            </p:grpSpPr>
            <p:grpSp>
              <p:nvGrpSpPr>
                <p:cNvPr id="51" name="Group 50"/>
                <p:cNvGrpSpPr/>
                <p:nvPr/>
              </p:nvGrpSpPr>
              <p:grpSpPr>
                <a:xfrm>
                  <a:off x="4421800" y="3256416"/>
                  <a:ext cx="120650" cy="562735"/>
                  <a:chOff x="332400" y="192700"/>
                  <a:chExt cx="120650" cy="562950"/>
                </a:xfrm>
              </p:grpSpPr>
              <p:grpSp>
                <p:nvGrpSpPr>
                  <p:cNvPr id="53" name="Group 52"/>
                  <p:cNvGrpSpPr/>
                  <p:nvPr/>
                </p:nvGrpSpPr>
                <p:grpSpPr>
                  <a:xfrm>
                    <a:off x="332400" y="192700"/>
                    <a:ext cx="120650" cy="425450"/>
                    <a:chOff x="332400" y="192700"/>
                    <a:chExt cx="120650" cy="425450"/>
                  </a:xfrm>
                </p:grpSpPr>
                <p:grpSp>
                  <p:nvGrpSpPr>
                    <p:cNvPr id="55" name="Group 54"/>
                    <p:cNvGrpSpPr/>
                    <p:nvPr/>
                  </p:nvGrpSpPr>
                  <p:grpSpPr>
                    <a:xfrm>
                      <a:off x="332400" y="192700"/>
                      <a:ext cx="114300" cy="139700"/>
                      <a:chOff x="180000" y="180000"/>
                      <a:chExt cx="114300" cy="139700"/>
                    </a:xfrm>
                  </p:grpSpPr>
                  <p:cxnSp>
                    <p:nvCxnSpPr>
                      <p:cNvPr id="62" name="Straight Connector 61"/>
                      <p:cNvCxnSpPr/>
                      <p:nvPr/>
                    </p:nvCxnSpPr>
                    <p:spPr>
                      <a:xfrm>
                        <a:off x="180000" y="18000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3" name="Straight Connector 62"/>
                      <p:cNvCxnSpPr/>
                      <p:nvPr/>
                    </p:nvCxnSpPr>
                    <p:spPr>
                      <a:xfrm flipH="1">
                        <a:off x="186350" y="24985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56" name="Group 55"/>
                    <p:cNvGrpSpPr/>
                    <p:nvPr/>
                  </p:nvGrpSpPr>
                  <p:grpSpPr>
                    <a:xfrm>
                      <a:off x="332400" y="332400"/>
                      <a:ext cx="114300" cy="139700"/>
                      <a:chOff x="0" y="0"/>
                      <a:chExt cx="114300" cy="139700"/>
                    </a:xfrm>
                  </p:grpSpPr>
                  <p:cxnSp>
                    <p:nvCxnSpPr>
                      <p:cNvPr id="60" name="Straight Connector 59"/>
                      <p:cNvCxnSpPr/>
                      <p:nvPr/>
                    </p:nvCxnSpPr>
                    <p:spPr>
                      <a:xfrm>
                        <a:off x="0" y="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1" name="Straight Connector 60"/>
                      <p:cNvCxnSpPr/>
                      <p:nvPr/>
                    </p:nvCxnSpPr>
                    <p:spPr>
                      <a:xfrm flipH="1">
                        <a:off x="6350" y="6985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57" name="Group 56"/>
                    <p:cNvGrpSpPr/>
                    <p:nvPr/>
                  </p:nvGrpSpPr>
                  <p:grpSpPr>
                    <a:xfrm>
                      <a:off x="338750" y="478450"/>
                      <a:ext cx="114300" cy="139700"/>
                      <a:chOff x="0" y="0"/>
                      <a:chExt cx="114300" cy="139700"/>
                    </a:xfrm>
                  </p:grpSpPr>
                  <p:cxnSp>
                    <p:nvCxnSpPr>
                      <p:cNvPr id="58" name="Straight Connector 57"/>
                      <p:cNvCxnSpPr/>
                      <p:nvPr/>
                    </p:nvCxnSpPr>
                    <p:spPr>
                      <a:xfrm>
                        <a:off x="0" y="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Straight Connector 58"/>
                      <p:cNvCxnSpPr/>
                      <p:nvPr/>
                    </p:nvCxnSpPr>
                    <p:spPr>
                      <a:xfrm flipH="1">
                        <a:off x="6350" y="6985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54" name="Straight Connector 53"/>
                  <p:cNvCxnSpPr/>
                  <p:nvPr/>
                </p:nvCxnSpPr>
                <p:spPr>
                  <a:xfrm>
                    <a:off x="355600" y="609600"/>
                    <a:ext cx="0" cy="14605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52" name="Straight Connector 51"/>
                <p:cNvCxnSpPr/>
                <p:nvPr/>
              </p:nvCxnSpPr>
              <p:spPr>
                <a:xfrm>
                  <a:off x="4421800" y="3115896"/>
                  <a:ext cx="0" cy="145994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Group 22"/>
              <p:cNvGrpSpPr/>
              <p:nvPr/>
            </p:nvGrpSpPr>
            <p:grpSpPr>
              <a:xfrm>
                <a:off x="1886527" y="2671891"/>
                <a:ext cx="120650" cy="703255"/>
                <a:chOff x="4421800" y="3115896"/>
                <a:chExt cx="120650" cy="703255"/>
              </a:xfrm>
            </p:grpSpPr>
            <p:grpSp>
              <p:nvGrpSpPr>
                <p:cNvPr id="38" name="Group 37"/>
                <p:cNvGrpSpPr/>
                <p:nvPr/>
              </p:nvGrpSpPr>
              <p:grpSpPr>
                <a:xfrm>
                  <a:off x="4421800" y="3256416"/>
                  <a:ext cx="120650" cy="562735"/>
                  <a:chOff x="332400" y="192700"/>
                  <a:chExt cx="120650" cy="562950"/>
                </a:xfrm>
              </p:grpSpPr>
              <p:grpSp>
                <p:nvGrpSpPr>
                  <p:cNvPr id="40" name="Group 39"/>
                  <p:cNvGrpSpPr/>
                  <p:nvPr/>
                </p:nvGrpSpPr>
                <p:grpSpPr>
                  <a:xfrm>
                    <a:off x="332400" y="192700"/>
                    <a:ext cx="120650" cy="425450"/>
                    <a:chOff x="332400" y="192700"/>
                    <a:chExt cx="120650" cy="425450"/>
                  </a:xfrm>
                </p:grpSpPr>
                <p:grpSp>
                  <p:nvGrpSpPr>
                    <p:cNvPr id="42" name="Group 41"/>
                    <p:cNvGrpSpPr/>
                    <p:nvPr/>
                  </p:nvGrpSpPr>
                  <p:grpSpPr>
                    <a:xfrm>
                      <a:off x="332400" y="192700"/>
                      <a:ext cx="114300" cy="139700"/>
                      <a:chOff x="180000" y="180000"/>
                      <a:chExt cx="114300" cy="139700"/>
                    </a:xfrm>
                  </p:grpSpPr>
                  <p:cxnSp>
                    <p:nvCxnSpPr>
                      <p:cNvPr id="49" name="Straight Connector 48"/>
                      <p:cNvCxnSpPr/>
                      <p:nvPr/>
                    </p:nvCxnSpPr>
                    <p:spPr>
                      <a:xfrm>
                        <a:off x="180000" y="18000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0" name="Straight Connector 49"/>
                      <p:cNvCxnSpPr/>
                      <p:nvPr/>
                    </p:nvCxnSpPr>
                    <p:spPr>
                      <a:xfrm flipH="1">
                        <a:off x="186350" y="24985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43" name="Group 42"/>
                    <p:cNvGrpSpPr/>
                    <p:nvPr/>
                  </p:nvGrpSpPr>
                  <p:grpSpPr>
                    <a:xfrm>
                      <a:off x="332400" y="332400"/>
                      <a:ext cx="114300" cy="139700"/>
                      <a:chOff x="0" y="0"/>
                      <a:chExt cx="114300" cy="139700"/>
                    </a:xfrm>
                  </p:grpSpPr>
                  <p:cxnSp>
                    <p:nvCxnSpPr>
                      <p:cNvPr id="47" name="Straight Connector 46"/>
                      <p:cNvCxnSpPr/>
                      <p:nvPr/>
                    </p:nvCxnSpPr>
                    <p:spPr>
                      <a:xfrm>
                        <a:off x="0" y="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Straight Connector 47"/>
                      <p:cNvCxnSpPr/>
                      <p:nvPr/>
                    </p:nvCxnSpPr>
                    <p:spPr>
                      <a:xfrm flipH="1">
                        <a:off x="6350" y="6985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44" name="Group 43"/>
                    <p:cNvGrpSpPr/>
                    <p:nvPr/>
                  </p:nvGrpSpPr>
                  <p:grpSpPr>
                    <a:xfrm>
                      <a:off x="338750" y="478450"/>
                      <a:ext cx="114300" cy="139700"/>
                      <a:chOff x="0" y="0"/>
                      <a:chExt cx="114300" cy="139700"/>
                    </a:xfrm>
                  </p:grpSpPr>
                  <p:cxnSp>
                    <p:nvCxnSpPr>
                      <p:cNvPr id="45" name="Straight Connector 44"/>
                      <p:cNvCxnSpPr/>
                      <p:nvPr/>
                    </p:nvCxnSpPr>
                    <p:spPr>
                      <a:xfrm>
                        <a:off x="0" y="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6" name="Straight Connector 45"/>
                      <p:cNvCxnSpPr/>
                      <p:nvPr/>
                    </p:nvCxnSpPr>
                    <p:spPr>
                      <a:xfrm flipH="1">
                        <a:off x="6350" y="6985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41" name="Straight Connector 40"/>
                  <p:cNvCxnSpPr/>
                  <p:nvPr/>
                </p:nvCxnSpPr>
                <p:spPr>
                  <a:xfrm>
                    <a:off x="355600" y="609600"/>
                    <a:ext cx="0" cy="14605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39" name="Straight Connector 38"/>
                <p:cNvCxnSpPr/>
                <p:nvPr/>
              </p:nvCxnSpPr>
              <p:spPr>
                <a:xfrm>
                  <a:off x="4421800" y="3115896"/>
                  <a:ext cx="0" cy="145994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4" name="Group 23"/>
              <p:cNvGrpSpPr/>
              <p:nvPr/>
            </p:nvGrpSpPr>
            <p:grpSpPr>
              <a:xfrm>
                <a:off x="3124200" y="2665200"/>
                <a:ext cx="120650" cy="703255"/>
                <a:chOff x="4421800" y="3115896"/>
                <a:chExt cx="120650" cy="703255"/>
              </a:xfrm>
            </p:grpSpPr>
            <p:grpSp>
              <p:nvGrpSpPr>
                <p:cNvPr id="25" name="Group 24"/>
                <p:cNvGrpSpPr/>
                <p:nvPr/>
              </p:nvGrpSpPr>
              <p:grpSpPr>
                <a:xfrm>
                  <a:off x="4421800" y="3256416"/>
                  <a:ext cx="120650" cy="562735"/>
                  <a:chOff x="332400" y="192700"/>
                  <a:chExt cx="120650" cy="562950"/>
                </a:xfrm>
              </p:grpSpPr>
              <p:grpSp>
                <p:nvGrpSpPr>
                  <p:cNvPr id="27" name="Group 26"/>
                  <p:cNvGrpSpPr/>
                  <p:nvPr/>
                </p:nvGrpSpPr>
                <p:grpSpPr>
                  <a:xfrm>
                    <a:off x="332400" y="192700"/>
                    <a:ext cx="120650" cy="425450"/>
                    <a:chOff x="332400" y="192700"/>
                    <a:chExt cx="120650" cy="425450"/>
                  </a:xfrm>
                </p:grpSpPr>
                <p:grpSp>
                  <p:nvGrpSpPr>
                    <p:cNvPr id="29" name="Group 28"/>
                    <p:cNvGrpSpPr/>
                    <p:nvPr/>
                  </p:nvGrpSpPr>
                  <p:grpSpPr>
                    <a:xfrm>
                      <a:off x="332400" y="192700"/>
                      <a:ext cx="114300" cy="139700"/>
                      <a:chOff x="180000" y="180000"/>
                      <a:chExt cx="114300" cy="139700"/>
                    </a:xfrm>
                  </p:grpSpPr>
                  <p:cxnSp>
                    <p:nvCxnSpPr>
                      <p:cNvPr id="36" name="Straight Connector 35"/>
                      <p:cNvCxnSpPr/>
                      <p:nvPr/>
                    </p:nvCxnSpPr>
                    <p:spPr>
                      <a:xfrm>
                        <a:off x="180000" y="18000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7" name="Straight Connector 36"/>
                      <p:cNvCxnSpPr/>
                      <p:nvPr/>
                    </p:nvCxnSpPr>
                    <p:spPr>
                      <a:xfrm flipH="1">
                        <a:off x="186350" y="24985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0" name="Group 29"/>
                    <p:cNvGrpSpPr/>
                    <p:nvPr/>
                  </p:nvGrpSpPr>
                  <p:grpSpPr>
                    <a:xfrm>
                      <a:off x="332400" y="332400"/>
                      <a:ext cx="114300" cy="139700"/>
                      <a:chOff x="0" y="0"/>
                      <a:chExt cx="114300" cy="139700"/>
                    </a:xfrm>
                  </p:grpSpPr>
                  <p:cxnSp>
                    <p:nvCxnSpPr>
                      <p:cNvPr id="34" name="Straight Connector 33"/>
                      <p:cNvCxnSpPr/>
                      <p:nvPr/>
                    </p:nvCxnSpPr>
                    <p:spPr>
                      <a:xfrm>
                        <a:off x="0" y="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" name="Straight Connector 34"/>
                      <p:cNvCxnSpPr/>
                      <p:nvPr/>
                    </p:nvCxnSpPr>
                    <p:spPr>
                      <a:xfrm flipH="1">
                        <a:off x="6350" y="6985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1" name="Group 30"/>
                    <p:cNvGrpSpPr/>
                    <p:nvPr/>
                  </p:nvGrpSpPr>
                  <p:grpSpPr>
                    <a:xfrm>
                      <a:off x="338750" y="478450"/>
                      <a:ext cx="114300" cy="139700"/>
                      <a:chOff x="0" y="0"/>
                      <a:chExt cx="114300" cy="139700"/>
                    </a:xfrm>
                  </p:grpSpPr>
                  <p:cxnSp>
                    <p:nvCxnSpPr>
                      <p:cNvPr id="32" name="Straight Connector 31"/>
                      <p:cNvCxnSpPr/>
                      <p:nvPr/>
                    </p:nvCxnSpPr>
                    <p:spPr>
                      <a:xfrm>
                        <a:off x="0" y="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3" name="Straight Connector 32"/>
                      <p:cNvCxnSpPr/>
                      <p:nvPr/>
                    </p:nvCxnSpPr>
                    <p:spPr>
                      <a:xfrm flipH="1">
                        <a:off x="6350" y="69850"/>
                        <a:ext cx="107950" cy="69850"/>
                      </a:xfrm>
                      <a:prstGeom prst="line">
                        <a:avLst/>
                      </a:prstGeom>
                      <a:ln w="1905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cxnSp>
                <p:nvCxnSpPr>
                  <p:cNvPr id="28" name="Straight Connector 27"/>
                  <p:cNvCxnSpPr/>
                  <p:nvPr/>
                </p:nvCxnSpPr>
                <p:spPr>
                  <a:xfrm>
                    <a:off x="355600" y="609600"/>
                    <a:ext cx="0" cy="146050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cxnSp>
              <p:nvCxnSpPr>
                <p:cNvPr id="26" name="Straight Connector 25"/>
                <p:cNvCxnSpPr/>
                <p:nvPr/>
              </p:nvCxnSpPr>
              <p:spPr>
                <a:xfrm>
                  <a:off x="4421800" y="3115896"/>
                  <a:ext cx="0" cy="145994"/>
                </a:xfrm>
                <a:prstGeom prst="line">
                  <a:avLst/>
                </a:prstGeom>
                <a:ln w="1905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9" name="Group 8"/>
            <p:cNvGrpSpPr/>
            <p:nvPr/>
          </p:nvGrpSpPr>
          <p:grpSpPr>
            <a:xfrm>
              <a:off x="2247900" y="2268220"/>
              <a:ext cx="396980" cy="396980"/>
              <a:chOff x="2247900" y="2268220"/>
              <a:chExt cx="396980" cy="396980"/>
            </a:xfrm>
          </p:grpSpPr>
          <p:cxnSp>
            <p:nvCxnSpPr>
              <p:cNvPr id="15" name="Straight Arrow Connector 14"/>
              <p:cNvCxnSpPr/>
              <p:nvPr/>
            </p:nvCxnSpPr>
            <p:spPr>
              <a:xfrm flipV="1">
                <a:off x="2247900" y="2268220"/>
                <a:ext cx="0" cy="39698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Arrow Connector 15"/>
              <p:cNvCxnSpPr/>
              <p:nvPr/>
            </p:nvCxnSpPr>
            <p:spPr>
              <a:xfrm rot="5400000" flipV="1">
                <a:off x="2446390" y="2466710"/>
                <a:ext cx="0" cy="39698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cxnSp>
          <p:nvCxnSpPr>
            <p:cNvPr id="13" name="Straight Arrow Connector 12"/>
            <p:cNvCxnSpPr/>
            <p:nvPr/>
          </p:nvCxnSpPr>
          <p:spPr>
            <a:xfrm flipV="1">
              <a:off x="2783718" y="2917147"/>
              <a:ext cx="272980" cy="32055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2390328" y="2810400"/>
              <a:ext cx="8418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f(in)</a:t>
              </a:r>
              <a:endParaRPr lang="en-GB" dirty="0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2288892" y="2263237"/>
                  <a:ext cx="85850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𝑎</m:t>
                      </m:r>
                    </m:oMath>
                  </a14:m>
                  <a:r>
                    <a:rPr lang="en-GB" dirty="0" smtClean="0"/>
                    <a:t> (out)</a:t>
                  </a:r>
                  <a:endParaRPr lang="en-GB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88892" y="2263237"/>
                  <a:ext cx="858507" cy="369332"/>
                </a:xfrm>
                <a:prstGeom prst="rect">
                  <a:avLst/>
                </a:prstGeom>
                <a:blipFill>
                  <a:blip r:embed="rId3"/>
                  <a:stretch>
                    <a:fillRect t="-8197" r="-4255" b="-2459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2362650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err="1" smtClean="0">
                <a:latin typeface="Georgia" panose="02040502050405020303" pitchFamily="18" charset="0"/>
              </a:rPr>
              <a:t>Greshgorin</a:t>
            </a:r>
            <a:r>
              <a:rPr lang="en-IN" sz="3200" dirty="0" smtClean="0">
                <a:latin typeface="Georgia" panose="02040502050405020303" pitchFamily="18" charset="0"/>
              </a:rPr>
              <a:t> radii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>
          <a:xfrm>
            <a:off x="152400" y="914400"/>
            <a:ext cx="8686800" cy="5359191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Check for diagonal dominance </a:t>
            </a: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400050"/>
            <a:endParaRPr lang="en-US" sz="2400" dirty="0" smtClean="0"/>
          </a:p>
          <a:p>
            <a:pPr marL="57150" indent="0">
              <a:buNone/>
            </a:pPr>
            <a:endParaRPr lang="en-US" sz="2400" dirty="0" smtClean="0"/>
          </a:p>
          <a:p>
            <a:pPr marL="57150" indent="0">
              <a:buNone/>
            </a:pPr>
            <a:endParaRPr lang="en-US" sz="2400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800" y="1348960"/>
            <a:ext cx="4667250" cy="1190625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473" y="2640591"/>
            <a:ext cx="4866751" cy="36330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53527" y="2640591"/>
            <a:ext cx="4866751" cy="363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44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685800"/>
            <a:ext cx="7696200" cy="5745167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Decoupled plant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52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5932" r="8475"/>
          <a:stretch/>
        </p:blipFill>
        <p:spPr>
          <a:xfrm>
            <a:off x="167818" y="1441464"/>
            <a:ext cx="7151423" cy="4866562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Performance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grpSp>
        <p:nvGrpSpPr>
          <p:cNvPr id="118" name="Group 117"/>
          <p:cNvGrpSpPr/>
          <p:nvPr/>
        </p:nvGrpSpPr>
        <p:grpSpPr>
          <a:xfrm>
            <a:off x="6629400" y="778164"/>
            <a:ext cx="2209800" cy="1429103"/>
            <a:chOff x="6585622" y="794865"/>
            <a:chExt cx="2209800" cy="1429103"/>
          </a:xfrm>
        </p:grpSpPr>
        <p:grpSp>
          <p:nvGrpSpPr>
            <p:cNvPr id="119" name="Group 118"/>
            <p:cNvGrpSpPr/>
            <p:nvPr/>
          </p:nvGrpSpPr>
          <p:grpSpPr>
            <a:xfrm>
              <a:off x="6585622" y="794865"/>
              <a:ext cx="2209800" cy="1111909"/>
              <a:chOff x="1143000" y="2263237"/>
              <a:chExt cx="2209800" cy="1111909"/>
            </a:xfrm>
          </p:grpSpPr>
          <p:grpSp>
            <p:nvGrpSpPr>
              <p:cNvPr id="121" name="Group 120"/>
              <p:cNvGrpSpPr/>
              <p:nvPr/>
            </p:nvGrpSpPr>
            <p:grpSpPr>
              <a:xfrm>
                <a:off x="1143000" y="2665200"/>
                <a:ext cx="2209800" cy="709946"/>
                <a:chOff x="1143000" y="2665200"/>
                <a:chExt cx="2209800" cy="709946"/>
              </a:xfrm>
            </p:grpSpPr>
            <p:sp>
              <p:nvSpPr>
                <p:cNvPr id="130" name="Rectangle 129"/>
                <p:cNvSpPr/>
                <p:nvPr/>
              </p:nvSpPr>
              <p:spPr>
                <a:xfrm>
                  <a:off x="1143000" y="2667000"/>
                  <a:ext cx="2209800" cy="762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31" name="Rectangle 130"/>
                <p:cNvSpPr/>
                <p:nvPr/>
              </p:nvSpPr>
              <p:spPr>
                <a:xfrm>
                  <a:off x="1152236" y="3276600"/>
                  <a:ext cx="2200564" cy="762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cxnSp>
              <p:nvCxnSpPr>
                <p:cNvPr id="132" name="Straight Connector 131"/>
                <p:cNvCxnSpPr/>
                <p:nvPr/>
              </p:nvCxnSpPr>
              <p:spPr>
                <a:xfrm flipV="1">
                  <a:off x="1371600" y="2743200"/>
                  <a:ext cx="381000" cy="53340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3" name="Straight Connector 132"/>
                <p:cNvCxnSpPr/>
                <p:nvPr/>
              </p:nvCxnSpPr>
              <p:spPr>
                <a:xfrm flipH="1" flipV="1">
                  <a:off x="2013527" y="2743200"/>
                  <a:ext cx="577273" cy="53340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4" name="Straight Connector 133"/>
                <p:cNvCxnSpPr/>
                <p:nvPr/>
              </p:nvCxnSpPr>
              <p:spPr>
                <a:xfrm flipV="1">
                  <a:off x="2697018" y="2743200"/>
                  <a:ext cx="427182" cy="53340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5" name="Group 134"/>
                <p:cNvGrpSpPr/>
                <p:nvPr/>
              </p:nvGrpSpPr>
              <p:grpSpPr>
                <a:xfrm>
                  <a:off x="1250950" y="2665200"/>
                  <a:ext cx="120650" cy="703255"/>
                  <a:chOff x="4421800" y="3115896"/>
                  <a:chExt cx="120650" cy="703255"/>
                </a:xfrm>
              </p:grpSpPr>
              <p:grpSp>
                <p:nvGrpSpPr>
                  <p:cNvPr id="164" name="Group 163"/>
                  <p:cNvGrpSpPr/>
                  <p:nvPr/>
                </p:nvGrpSpPr>
                <p:grpSpPr>
                  <a:xfrm>
                    <a:off x="4421800" y="3256416"/>
                    <a:ext cx="120650" cy="562735"/>
                    <a:chOff x="332400" y="192700"/>
                    <a:chExt cx="120650" cy="562950"/>
                  </a:xfrm>
                </p:grpSpPr>
                <p:grpSp>
                  <p:nvGrpSpPr>
                    <p:cNvPr id="166" name="Group 165"/>
                    <p:cNvGrpSpPr/>
                    <p:nvPr/>
                  </p:nvGrpSpPr>
                  <p:grpSpPr>
                    <a:xfrm>
                      <a:off x="332400" y="192700"/>
                      <a:ext cx="120650" cy="425450"/>
                      <a:chOff x="332400" y="192700"/>
                      <a:chExt cx="120650" cy="425450"/>
                    </a:xfrm>
                  </p:grpSpPr>
                  <p:grpSp>
                    <p:nvGrpSpPr>
                      <p:cNvPr id="168" name="Group 167"/>
                      <p:cNvGrpSpPr/>
                      <p:nvPr/>
                    </p:nvGrpSpPr>
                    <p:grpSpPr>
                      <a:xfrm>
                        <a:off x="332400" y="192700"/>
                        <a:ext cx="114300" cy="139700"/>
                        <a:chOff x="180000" y="180000"/>
                        <a:chExt cx="114300" cy="139700"/>
                      </a:xfrm>
                    </p:grpSpPr>
                    <p:cxnSp>
                      <p:nvCxnSpPr>
                        <p:cNvPr id="175" name="Straight Connector 174"/>
                        <p:cNvCxnSpPr/>
                        <p:nvPr/>
                      </p:nvCxnSpPr>
                      <p:spPr>
                        <a:xfrm>
                          <a:off x="180000" y="18000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6" name="Straight Connector 175"/>
                        <p:cNvCxnSpPr/>
                        <p:nvPr/>
                      </p:nvCxnSpPr>
                      <p:spPr>
                        <a:xfrm flipH="1">
                          <a:off x="186350" y="24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169" name="Group 168"/>
                      <p:cNvGrpSpPr/>
                      <p:nvPr/>
                    </p:nvGrpSpPr>
                    <p:grpSpPr>
                      <a:xfrm>
                        <a:off x="332400" y="332400"/>
                        <a:ext cx="114300" cy="139700"/>
                        <a:chOff x="0" y="0"/>
                        <a:chExt cx="114300" cy="139700"/>
                      </a:xfrm>
                    </p:grpSpPr>
                    <p:cxnSp>
                      <p:nvCxnSpPr>
                        <p:cNvPr id="173" name="Straight Connector 172"/>
                        <p:cNvCxnSpPr/>
                        <p:nvPr/>
                      </p:nvCxnSpPr>
                      <p:spPr>
                        <a:xfrm>
                          <a:off x="0" y="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4" name="Straight Connector 173"/>
                        <p:cNvCxnSpPr/>
                        <p:nvPr/>
                      </p:nvCxnSpPr>
                      <p:spPr>
                        <a:xfrm flipH="1">
                          <a:off x="6350" y="6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170" name="Group 169"/>
                      <p:cNvGrpSpPr/>
                      <p:nvPr/>
                    </p:nvGrpSpPr>
                    <p:grpSpPr>
                      <a:xfrm>
                        <a:off x="338750" y="478450"/>
                        <a:ext cx="114300" cy="139700"/>
                        <a:chOff x="0" y="0"/>
                        <a:chExt cx="114300" cy="139700"/>
                      </a:xfrm>
                    </p:grpSpPr>
                    <p:cxnSp>
                      <p:nvCxnSpPr>
                        <p:cNvPr id="171" name="Straight Connector 170"/>
                        <p:cNvCxnSpPr/>
                        <p:nvPr/>
                      </p:nvCxnSpPr>
                      <p:spPr>
                        <a:xfrm>
                          <a:off x="0" y="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72" name="Straight Connector 171"/>
                        <p:cNvCxnSpPr/>
                        <p:nvPr/>
                      </p:nvCxnSpPr>
                      <p:spPr>
                        <a:xfrm flipH="1">
                          <a:off x="6350" y="6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167" name="Straight Connector 166"/>
                    <p:cNvCxnSpPr/>
                    <p:nvPr/>
                  </p:nvCxnSpPr>
                  <p:spPr>
                    <a:xfrm>
                      <a:off x="355600" y="609600"/>
                      <a:ext cx="0" cy="146050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65" name="Straight Connector 164"/>
                  <p:cNvCxnSpPr/>
                  <p:nvPr/>
                </p:nvCxnSpPr>
                <p:spPr>
                  <a:xfrm>
                    <a:off x="4421800" y="3115896"/>
                    <a:ext cx="0" cy="145994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6" name="Group 135"/>
                <p:cNvGrpSpPr/>
                <p:nvPr/>
              </p:nvGrpSpPr>
              <p:grpSpPr>
                <a:xfrm>
                  <a:off x="1886527" y="2671891"/>
                  <a:ext cx="120650" cy="703255"/>
                  <a:chOff x="4421800" y="3115896"/>
                  <a:chExt cx="120650" cy="703255"/>
                </a:xfrm>
              </p:grpSpPr>
              <p:grpSp>
                <p:nvGrpSpPr>
                  <p:cNvPr id="151" name="Group 150"/>
                  <p:cNvGrpSpPr/>
                  <p:nvPr/>
                </p:nvGrpSpPr>
                <p:grpSpPr>
                  <a:xfrm>
                    <a:off x="4421800" y="3256416"/>
                    <a:ext cx="120650" cy="562735"/>
                    <a:chOff x="332400" y="192700"/>
                    <a:chExt cx="120650" cy="562950"/>
                  </a:xfrm>
                </p:grpSpPr>
                <p:grpSp>
                  <p:nvGrpSpPr>
                    <p:cNvPr id="153" name="Group 152"/>
                    <p:cNvGrpSpPr/>
                    <p:nvPr/>
                  </p:nvGrpSpPr>
                  <p:grpSpPr>
                    <a:xfrm>
                      <a:off x="332400" y="192700"/>
                      <a:ext cx="120650" cy="425450"/>
                      <a:chOff x="332400" y="192700"/>
                      <a:chExt cx="120650" cy="425450"/>
                    </a:xfrm>
                  </p:grpSpPr>
                  <p:grpSp>
                    <p:nvGrpSpPr>
                      <p:cNvPr id="155" name="Group 154"/>
                      <p:cNvGrpSpPr/>
                      <p:nvPr/>
                    </p:nvGrpSpPr>
                    <p:grpSpPr>
                      <a:xfrm>
                        <a:off x="332400" y="192700"/>
                        <a:ext cx="114300" cy="139700"/>
                        <a:chOff x="180000" y="180000"/>
                        <a:chExt cx="114300" cy="139700"/>
                      </a:xfrm>
                    </p:grpSpPr>
                    <p:cxnSp>
                      <p:nvCxnSpPr>
                        <p:cNvPr id="162" name="Straight Connector 161"/>
                        <p:cNvCxnSpPr/>
                        <p:nvPr/>
                      </p:nvCxnSpPr>
                      <p:spPr>
                        <a:xfrm>
                          <a:off x="180000" y="18000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3" name="Straight Connector 162"/>
                        <p:cNvCxnSpPr/>
                        <p:nvPr/>
                      </p:nvCxnSpPr>
                      <p:spPr>
                        <a:xfrm flipH="1">
                          <a:off x="186350" y="24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156" name="Group 155"/>
                      <p:cNvGrpSpPr/>
                      <p:nvPr/>
                    </p:nvGrpSpPr>
                    <p:grpSpPr>
                      <a:xfrm>
                        <a:off x="332400" y="332400"/>
                        <a:ext cx="114300" cy="139700"/>
                        <a:chOff x="0" y="0"/>
                        <a:chExt cx="114300" cy="139700"/>
                      </a:xfrm>
                    </p:grpSpPr>
                    <p:cxnSp>
                      <p:nvCxnSpPr>
                        <p:cNvPr id="160" name="Straight Connector 159"/>
                        <p:cNvCxnSpPr/>
                        <p:nvPr/>
                      </p:nvCxnSpPr>
                      <p:spPr>
                        <a:xfrm>
                          <a:off x="0" y="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61" name="Straight Connector 160"/>
                        <p:cNvCxnSpPr/>
                        <p:nvPr/>
                      </p:nvCxnSpPr>
                      <p:spPr>
                        <a:xfrm flipH="1">
                          <a:off x="6350" y="6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157" name="Group 156"/>
                      <p:cNvGrpSpPr/>
                      <p:nvPr/>
                    </p:nvGrpSpPr>
                    <p:grpSpPr>
                      <a:xfrm>
                        <a:off x="338750" y="478450"/>
                        <a:ext cx="114300" cy="139700"/>
                        <a:chOff x="0" y="0"/>
                        <a:chExt cx="114300" cy="139700"/>
                      </a:xfrm>
                    </p:grpSpPr>
                    <p:cxnSp>
                      <p:nvCxnSpPr>
                        <p:cNvPr id="158" name="Straight Connector 157"/>
                        <p:cNvCxnSpPr/>
                        <p:nvPr/>
                      </p:nvCxnSpPr>
                      <p:spPr>
                        <a:xfrm>
                          <a:off x="0" y="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9" name="Straight Connector 158"/>
                        <p:cNvCxnSpPr/>
                        <p:nvPr/>
                      </p:nvCxnSpPr>
                      <p:spPr>
                        <a:xfrm flipH="1">
                          <a:off x="6350" y="6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154" name="Straight Connector 153"/>
                    <p:cNvCxnSpPr/>
                    <p:nvPr/>
                  </p:nvCxnSpPr>
                  <p:spPr>
                    <a:xfrm>
                      <a:off x="355600" y="609600"/>
                      <a:ext cx="0" cy="146050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52" name="Straight Connector 151"/>
                  <p:cNvCxnSpPr/>
                  <p:nvPr/>
                </p:nvCxnSpPr>
                <p:spPr>
                  <a:xfrm>
                    <a:off x="4421800" y="3115896"/>
                    <a:ext cx="0" cy="145994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137" name="Group 136"/>
                <p:cNvGrpSpPr/>
                <p:nvPr/>
              </p:nvGrpSpPr>
              <p:grpSpPr>
                <a:xfrm>
                  <a:off x="3124200" y="2665200"/>
                  <a:ext cx="120650" cy="703255"/>
                  <a:chOff x="4421800" y="3115896"/>
                  <a:chExt cx="120650" cy="703255"/>
                </a:xfrm>
              </p:grpSpPr>
              <p:grpSp>
                <p:nvGrpSpPr>
                  <p:cNvPr id="138" name="Group 137"/>
                  <p:cNvGrpSpPr/>
                  <p:nvPr/>
                </p:nvGrpSpPr>
                <p:grpSpPr>
                  <a:xfrm>
                    <a:off x="4421800" y="3256416"/>
                    <a:ext cx="120650" cy="562735"/>
                    <a:chOff x="332400" y="192700"/>
                    <a:chExt cx="120650" cy="562950"/>
                  </a:xfrm>
                </p:grpSpPr>
                <p:grpSp>
                  <p:nvGrpSpPr>
                    <p:cNvPr id="140" name="Group 139"/>
                    <p:cNvGrpSpPr/>
                    <p:nvPr/>
                  </p:nvGrpSpPr>
                  <p:grpSpPr>
                    <a:xfrm>
                      <a:off x="332400" y="192700"/>
                      <a:ext cx="120650" cy="425450"/>
                      <a:chOff x="332400" y="192700"/>
                      <a:chExt cx="120650" cy="425450"/>
                    </a:xfrm>
                  </p:grpSpPr>
                  <p:grpSp>
                    <p:nvGrpSpPr>
                      <p:cNvPr id="142" name="Group 141"/>
                      <p:cNvGrpSpPr/>
                      <p:nvPr/>
                    </p:nvGrpSpPr>
                    <p:grpSpPr>
                      <a:xfrm>
                        <a:off x="332400" y="192700"/>
                        <a:ext cx="114300" cy="139700"/>
                        <a:chOff x="180000" y="180000"/>
                        <a:chExt cx="114300" cy="139700"/>
                      </a:xfrm>
                    </p:grpSpPr>
                    <p:cxnSp>
                      <p:nvCxnSpPr>
                        <p:cNvPr id="149" name="Straight Connector 148"/>
                        <p:cNvCxnSpPr/>
                        <p:nvPr/>
                      </p:nvCxnSpPr>
                      <p:spPr>
                        <a:xfrm>
                          <a:off x="180000" y="18000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50" name="Straight Connector 149"/>
                        <p:cNvCxnSpPr/>
                        <p:nvPr/>
                      </p:nvCxnSpPr>
                      <p:spPr>
                        <a:xfrm flipH="1">
                          <a:off x="186350" y="24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143" name="Group 142"/>
                      <p:cNvGrpSpPr/>
                      <p:nvPr/>
                    </p:nvGrpSpPr>
                    <p:grpSpPr>
                      <a:xfrm>
                        <a:off x="332400" y="332400"/>
                        <a:ext cx="114300" cy="139700"/>
                        <a:chOff x="0" y="0"/>
                        <a:chExt cx="114300" cy="139700"/>
                      </a:xfrm>
                    </p:grpSpPr>
                    <p:cxnSp>
                      <p:nvCxnSpPr>
                        <p:cNvPr id="147" name="Straight Connector 146"/>
                        <p:cNvCxnSpPr/>
                        <p:nvPr/>
                      </p:nvCxnSpPr>
                      <p:spPr>
                        <a:xfrm>
                          <a:off x="0" y="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8" name="Straight Connector 147"/>
                        <p:cNvCxnSpPr/>
                        <p:nvPr/>
                      </p:nvCxnSpPr>
                      <p:spPr>
                        <a:xfrm flipH="1">
                          <a:off x="6350" y="6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144" name="Group 143"/>
                      <p:cNvGrpSpPr/>
                      <p:nvPr/>
                    </p:nvGrpSpPr>
                    <p:grpSpPr>
                      <a:xfrm>
                        <a:off x="338750" y="478450"/>
                        <a:ext cx="114300" cy="139700"/>
                        <a:chOff x="0" y="0"/>
                        <a:chExt cx="114300" cy="139700"/>
                      </a:xfrm>
                    </p:grpSpPr>
                    <p:cxnSp>
                      <p:nvCxnSpPr>
                        <p:cNvPr id="145" name="Straight Connector 144"/>
                        <p:cNvCxnSpPr/>
                        <p:nvPr/>
                      </p:nvCxnSpPr>
                      <p:spPr>
                        <a:xfrm>
                          <a:off x="0" y="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146" name="Straight Connector 145"/>
                        <p:cNvCxnSpPr/>
                        <p:nvPr/>
                      </p:nvCxnSpPr>
                      <p:spPr>
                        <a:xfrm flipH="1">
                          <a:off x="6350" y="6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141" name="Straight Connector 140"/>
                    <p:cNvCxnSpPr/>
                    <p:nvPr/>
                  </p:nvCxnSpPr>
                  <p:spPr>
                    <a:xfrm>
                      <a:off x="355600" y="609600"/>
                      <a:ext cx="0" cy="146050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139" name="Straight Connector 138"/>
                  <p:cNvCxnSpPr/>
                  <p:nvPr/>
                </p:nvCxnSpPr>
                <p:spPr>
                  <a:xfrm>
                    <a:off x="4421800" y="3115896"/>
                    <a:ext cx="0" cy="145994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122" name="Group 121"/>
              <p:cNvGrpSpPr/>
              <p:nvPr/>
            </p:nvGrpSpPr>
            <p:grpSpPr>
              <a:xfrm>
                <a:off x="2247900" y="2268220"/>
                <a:ext cx="396980" cy="396980"/>
                <a:chOff x="2247900" y="2268220"/>
                <a:chExt cx="396980" cy="396980"/>
              </a:xfrm>
            </p:grpSpPr>
            <p:cxnSp>
              <p:nvCxnSpPr>
                <p:cNvPr id="128" name="Straight Arrow Connector 127"/>
                <p:cNvCxnSpPr/>
                <p:nvPr/>
              </p:nvCxnSpPr>
              <p:spPr>
                <a:xfrm flipV="1">
                  <a:off x="2247900" y="2268220"/>
                  <a:ext cx="0" cy="39698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9" name="Straight Arrow Connector 128"/>
                <p:cNvCxnSpPr/>
                <p:nvPr/>
              </p:nvCxnSpPr>
              <p:spPr>
                <a:xfrm rot="5400000" flipV="1">
                  <a:off x="2446390" y="2466710"/>
                  <a:ext cx="0" cy="39698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3" name="Group 122"/>
              <p:cNvGrpSpPr/>
              <p:nvPr/>
            </p:nvGrpSpPr>
            <p:grpSpPr>
              <a:xfrm>
                <a:off x="2267838" y="2962695"/>
                <a:ext cx="396980" cy="396980"/>
                <a:chOff x="2247900" y="2268220"/>
                <a:chExt cx="396980" cy="396980"/>
              </a:xfrm>
            </p:grpSpPr>
            <p:cxnSp>
              <p:nvCxnSpPr>
                <p:cNvPr id="126" name="Straight Arrow Connector 125"/>
                <p:cNvCxnSpPr/>
                <p:nvPr/>
              </p:nvCxnSpPr>
              <p:spPr>
                <a:xfrm flipV="1">
                  <a:off x="2247900" y="2268220"/>
                  <a:ext cx="0" cy="39698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Straight Arrow Connector 126"/>
                <p:cNvCxnSpPr/>
                <p:nvPr/>
              </p:nvCxnSpPr>
              <p:spPr>
                <a:xfrm rot="5400000" flipV="1">
                  <a:off x="2446390" y="2466710"/>
                  <a:ext cx="0" cy="39698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25" name="TextBox 124"/>
                  <p:cNvSpPr txBox="1"/>
                  <p:nvPr/>
                </p:nvSpPr>
                <p:spPr>
                  <a:xfrm>
                    <a:off x="2288892" y="2263237"/>
                    <a:ext cx="848007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oMath>
                    </a14:m>
                    <a:r>
                      <a:rPr lang="en-GB" dirty="0" smtClean="0"/>
                      <a:t> (out)</a:t>
                    </a:r>
                    <a:endParaRPr lang="en-GB" dirty="0"/>
                  </a:p>
                </p:txBody>
              </p:sp>
            </mc:Choice>
            <mc:Fallback xmlns="">
              <p:sp>
                <p:nvSpPr>
                  <p:cNvPr id="125" name="TextBox 12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88892" y="2263237"/>
                    <a:ext cx="848007" cy="369332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0000" r="-5000" b="-26667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0" name="TextBox 119"/>
                <p:cNvSpPr txBox="1"/>
                <p:nvPr/>
              </p:nvSpPr>
              <p:spPr>
                <a:xfrm>
                  <a:off x="7537483" y="1854636"/>
                  <a:ext cx="84714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𝑤</m:t>
                      </m:r>
                    </m:oMath>
                  </a14:m>
                  <a:r>
                    <a:rPr lang="en-GB" dirty="0" smtClean="0"/>
                    <a:t> (in)</a:t>
                  </a:r>
                  <a:endParaRPr lang="en-GB" dirty="0"/>
                </a:p>
              </p:txBody>
            </p:sp>
          </mc:Choice>
          <mc:Fallback xmlns="">
            <p:sp>
              <p:nvSpPr>
                <p:cNvPr id="120" name="TextBox 119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537483" y="1854636"/>
                  <a:ext cx="847140" cy="369332"/>
                </a:xfrm>
                <a:prstGeom prst="rect">
                  <a:avLst/>
                </a:prstGeom>
                <a:blipFill>
                  <a:blip r:embed="rId4"/>
                  <a:stretch>
                    <a:fillRect t="-8197" b="-2459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226890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Multi-body simulation (</a:t>
            </a:r>
            <a:r>
              <a:rPr lang="en-IN" sz="3200" dirty="0" err="1" smtClean="0">
                <a:latin typeface="Georgia" panose="02040502050405020303" pitchFamily="18" charset="0"/>
              </a:rPr>
              <a:t>Simscape</a:t>
            </a:r>
            <a:r>
              <a:rPr lang="en-IN" sz="3200" dirty="0" smtClean="0">
                <a:latin typeface="Georgia" panose="02040502050405020303" pitchFamily="18" charset="0"/>
              </a:rPr>
              <a:t>)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990600"/>
            <a:ext cx="7373257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0816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Simulation without control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3" name="ax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4"/>
          <a:srcRect l="16291" t="6266" r="14471" b="9138"/>
          <a:stretch/>
        </p:blipFill>
        <p:spPr>
          <a:xfrm>
            <a:off x="297873" y="1239981"/>
            <a:ext cx="2590800" cy="2057400"/>
          </a:xfrm>
          <a:prstGeom prst="rect">
            <a:avLst/>
          </a:prstGeom>
        </p:spPr>
      </p:pic>
      <p:sp>
        <p:nvSpPr>
          <p:cNvPr id="4" name="Content Placeholder 2"/>
          <p:cNvSpPr txBox="1">
            <a:spLocks/>
          </p:cNvSpPr>
          <p:nvPr/>
        </p:nvSpPr>
        <p:spPr>
          <a:xfrm>
            <a:off x="152400" y="904010"/>
            <a:ext cx="8686800" cy="457199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                      </a:t>
            </a:r>
            <a:r>
              <a:rPr lang="en-US" sz="1800" dirty="0" err="1" smtClean="0">
                <a:solidFill>
                  <a:schemeClr val="accent2"/>
                </a:solidFill>
              </a:rPr>
              <a:t>Fx</a:t>
            </a:r>
            <a:r>
              <a:rPr lang="en-US" sz="1800" dirty="0" smtClean="0">
                <a:solidFill>
                  <a:schemeClr val="accent2"/>
                </a:solidFill>
              </a:rPr>
              <a:t>			              </a:t>
            </a:r>
            <a:r>
              <a:rPr lang="en-US" sz="1800" dirty="0" err="1" smtClean="0">
                <a:solidFill>
                  <a:schemeClr val="accent2"/>
                </a:solidFill>
              </a:rPr>
              <a:t>Fy</a:t>
            </a:r>
            <a:r>
              <a:rPr lang="en-US" sz="1800" dirty="0" smtClean="0">
                <a:solidFill>
                  <a:schemeClr val="accent2"/>
                </a:solidFill>
              </a:rPr>
              <a:t>			</a:t>
            </a:r>
            <a:r>
              <a:rPr lang="en-US" sz="1800" dirty="0" err="1" smtClean="0">
                <a:solidFill>
                  <a:schemeClr val="accent2"/>
                </a:solidFill>
              </a:rPr>
              <a:t>Fz</a:t>
            </a:r>
            <a:endParaRPr lang="en-US" sz="1800" dirty="0" smtClean="0">
              <a:solidFill>
                <a:schemeClr val="accent2"/>
              </a:solidFill>
            </a:endParaRPr>
          </a:p>
        </p:txBody>
      </p:sp>
      <p:pic>
        <p:nvPicPr>
          <p:cNvPr id="6" name="ay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4"/>
          <a:srcRect l="14891" t="7556" r="13636" b="7556"/>
          <a:stretch/>
        </p:blipFill>
        <p:spPr>
          <a:xfrm>
            <a:off x="3471136" y="1293091"/>
            <a:ext cx="2658273" cy="2052000"/>
          </a:xfrm>
          <a:prstGeom prst="rect">
            <a:avLst/>
          </a:prstGeom>
        </p:spPr>
      </p:pic>
      <p:pic>
        <p:nvPicPr>
          <p:cNvPr id="7" name="az">
            <a:hlinkClick r:id="" action="ppaction://media"/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 rotWithShape="1">
          <a:blip r:embed="rId14"/>
          <a:srcRect l="16144" t="9486" r="16144" b="7556"/>
          <a:stretch/>
        </p:blipFill>
        <p:spPr>
          <a:xfrm>
            <a:off x="6440264" y="1293091"/>
            <a:ext cx="2585972" cy="2059200"/>
          </a:xfrm>
          <a:prstGeom prst="rect">
            <a:avLst/>
          </a:prstGeom>
        </p:spPr>
      </p:pic>
      <p:pic>
        <p:nvPicPr>
          <p:cNvPr id="8" name="rx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 rotWithShape="1">
          <a:blip r:embed="rId14"/>
          <a:srcRect l="17398" t="9486" r="16144" b="9486"/>
          <a:stretch/>
        </p:blipFill>
        <p:spPr>
          <a:xfrm>
            <a:off x="285541" y="4038600"/>
            <a:ext cx="2598514" cy="2059200"/>
          </a:xfrm>
          <a:prstGeom prst="rect">
            <a:avLst/>
          </a:prstGeom>
        </p:spPr>
      </p:pic>
      <p:pic>
        <p:nvPicPr>
          <p:cNvPr id="9" name="ry">
            <a:hlinkClick r:id="" action="ppaction://media"/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 rotWithShape="1">
          <a:blip r:embed="rId14"/>
          <a:srcRect l="16145" t="9486" r="14890" b="5627"/>
          <a:stretch/>
        </p:blipFill>
        <p:spPr>
          <a:xfrm>
            <a:off x="3513273" y="4038600"/>
            <a:ext cx="2574000" cy="2059200"/>
          </a:xfrm>
          <a:prstGeom prst="rect">
            <a:avLst/>
          </a:prstGeom>
        </p:spPr>
      </p:pic>
      <p:pic>
        <p:nvPicPr>
          <p:cNvPr id="10" name="rz">
            <a:hlinkClick r:id="" action="ppaction://media"/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 rotWithShape="1">
          <a:blip r:embed="rId14"/>
          <a:srcRect l="17555" t="9711" r="15988" b="7330"/>
          <a:stretch/>
        </p:blipFill>
        <p:spPr>
          <a:xfrm>
            <a:off x="6492771" y="4006273"/>
            <a:ext cx="2538083" cy="2059200"/>
          </a:xfrm>
          <a:prstGeom prst="rect">
            <a:avLst/>
          </a:prstGeom>
        </p:spPr>
      </p:pic>
      <p:sp>
        <p:nvSpPr>
          <p:cNvPr id="11" name="Content Placeholder 2"/>
          <p:cNvSpPr txBox="1">
            <a:spLocks/>
          </p:cNvSpPr>
          <p:nvPr/>
        </p:nvSpPr>
        <p:spPr>
          <a:xfrm>
            <a:off x="129309" y="3636311"/>
            <a:ext cx="8686800" cy="457199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                      </a:t>
            </a:r>
            <a:r>
              <a:rPr lang="en-US" sz="1800" dirty="0" err="1">
                <a:solidFill>
                  <a:schemeClr val="accent2"/>
                </a:solidFill>
              </a:rPr>
              <a:t>M</a:t>
            </a:r>
            <a:r>
              <a:rPr lang="en-US" sz="1800" dirty="0" err="1" smtClean="0">
                <a:solidFill>
                  <a:schemeClr val="accent2"/>
                </a:solidFill>
              </a:rPr>
              <a:t>x</a:t>
            </a:r>
            <a:r>
              <a:rPr lang="en-US" sz="1800" dirty="0" smtClean="0">
                <a:solidFill>
                  <a:schemeClr val="accent2"/>
                </a:solidFill>
              </a:rPr>
              <a:t>			              My			</a:t>
            </a:r>
            <a:r>
              <a:rPr lang="en-US" sz="1800" dirty="0" err="1">
                <a:solidFill>
                  <a:schemeClr val="accent2"/>
                </a:solidFill>
              </a:rPr>
              <a:t>M</a:t>
            </a:r>
            <a:r>
              <a:rPr lang="en-US" sz="1800" dirty="0" err="1" smtClean="0">
                <a:solidFill>
                  <a:schemeClr val="accent2"/>
                </a:solidFill>
              </a:rPr>
              <a:t>z</a:t>
            </a:r>
            <a:endParaRPr lang="en-US" sz="1800" dirty="0" smtClean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23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9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24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249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49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249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249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7" repeatCount="indefinite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video>
              <p:cMediaNode vol="80000">
                <p:cTn id="18" repeatCount="indefinite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video>
              <p:cMediaNode vol="80000">
                <p:cTn id="19" repeatCount="indefinite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video>
              <p:cMediaNode vol="80000">
                <p:cTn id="20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video>
              <p:cMediaNode vol="80000">
                <p:cTn id="21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22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Controller implementation 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200"/>
            <a:ext cx="9097322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43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64" y="762000"/>
            <a:ext cx="6328785" cy="4724400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Performance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52400" y="5486400"/>
            <a:ext cx="8458200" cy="1143000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Issues:</a:t>
            </a:r>
          </a:p>
          <a:p>
            <a:pPr marL="400050" lvl="0">
              <a:spcBef>
                <a:spcPts val="0"/>
              </a:spcBef>
              <a:buAutoNum type="arabicPeriod"/>
            </a:pPr>
            <a:r>
              <a:rPr lang="en-US" sz="1800" dirty="0" smtClean="0">
                <a:solidFill>
                  <a:schemeClr val="accent2"/>
                </a:solidFill>
              </a:rPr>
              <a:t>Measurement of rotations at the COM</a:t>
            </a:r>
          </a:p>
          <a:p>
            <a:pPr marL="400050" lvl="0">
              <a:spcBef>
                <a:spcPts val="0"/>
              </a:spcBef>
              <a:buAutoNum type="arabicPeriod"/>
            </a:pPr>
            <a:r>
              <a:rPr lang="en-US" sz="1800" dirty="0" smtClean="0">
                <a:solidFill>
                  <a:schemeClr val="accent2"/>
                </a:solidFill>
              </a:rPr>
              <a:t>Initial condition of the simulation</a:t>
            </a:r>
            <a:endParaRPr lang="en-US" sz="2400" dirty="0" smtClean="0"/>
          </a:p>
        </p:txBody>
      </p:sp>
      <p:grpSp>
        <p:nvGrpSpPr>
          <p:cNvPr id="5" name="Group 4"/>
          <p:cNvGrpSpPr/>
          <p:nvPr/>
        </p:nvGrpSpPr>
        <p:grpSpPr>
          <a:xfrm>
            <a:off x="6791975" y="1459468"/>
            <a:ext cx="2209800" cy="1557441"/>
            <a:chOff x="6585622" y="349333"/>
            <a:chExt cx="2209800" cy="1557441"/>
          </a:xfrm>
        </p:grpSpPr>
        <p:grpSp>
          <p:nvGrpSpPr>
            <p:cNvPr id="6" name="Group 5"/>
            <p:cNvGrpSpPr/>
            <p:nvPr/>
          </p:nvGrpSpPr>
          <p:grpSpPr>
            <a:xfrm>
              <a:off x="6585622" y="718665"/>
              <a:ext cx="2209800" cy="1188109"/>
              <a:chOff x="1143000" y="2187037"/>
              <a:chExt cx="2209800" cy="1188109"/>
            </a:xfrm>
          </p:grpSpPr>
          <p:grpSp>
            <p:nvGrpSpPr>
              <p:cNvPr id="8" name="Group 7"/>
              <p:cNvGrpSpPr/>
              <p:nvPr/>
            </p:nvGrpSpPr>
            <p:grpSpPr>
              <a:xfrm>
                <a:off x="1143000" y="2665200"/>
                <a:ext cx="2209800" cy="709946"/>
                <a:chOff x="1143000" y="2665200"/>
                <a:chExt cx="2209800" cy="709946"/>
              </a:xfrm>
            </p:grpSpPr>
            <p:sp>
              <p:nvSpPr>
                <p:cNvPr id="16" name="Rectangle 15"/>
                <p:cNvSpPr/>
                <p:nvPr/>
              </p:nvSpPr>
              <p:spPr>
                <a:xfrm>
                  <a:off x="1143000" y="2667000"/>
                  <a:ext cx="2209800" cy="762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17" name="Rectangle 16"/>
                <p:cNvSpPr/>
                <p:nvPr/>
              </p:nvSpPr>
              <p:spPr>
                <a:xfrm>
                  <a:off x="1152236" y="3276600"/>
                  <a:ext cx="2200564" cy="76200"/>
                </a:xfrm>
                <a:prstGeom prst="rect">
                  <a:avLst/>
                </a:prstGeom>
                <a:solidFill>
                  <a:schemeClr val="bg1">
                    <a:lumMod val="5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cxnSp>
              <p:nvCxnSpPr>
                <p:cNvPr id="18" name="Straight Connector 17"/>
                <p:cNvCxnSpPr/>
                <p:nvPr/>
              </p:nvCxnSpPr>
              <p:spPr>
                <a:xfrm flipV="1">
                  <a:off x="1371600" y="2743200"/>
                  <a:ext cx="381000" cy="53340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Straight Connector 18"/>
                <p:cNvCxnSpPr/>
                <p:nvPr/>
              </p:nvCxnSpPr>
              <p:spPr>
                <a:xfrm flipH="1" flipV="1">
                  <a:off x="2013527" y="2743200"/>
                  <a:ext cx="577273" cy="53340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Straight Connector 19"/>
                <p:cNvCxnSpPr/>
                <p:nvPr/>
              </p:nvCxnSpPr>
              <p:spPr>
                <a:xfrm flipV="1">
                  <a:off x="2697018" y="2743200"/>
                  <a:ext cx="427182" cy="533400"/>
                </a:xfrm>
                <a:prstGeom prst="line">
                  <a:avLst/>
                </a:prstGeom>
                <a:ln w="28575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1" name="Group 20"/>
                <p:cNvGrpSpPr/>
                <p:nvPr/>
              </p:nvGrpSpPr>
              <p:grpSpPr>
                <a:xfrm>
                  <a:off x="1250950" y="2665200"/>
                  <a:ext cx="120650" cy="703255"/>
                  <a:chOff x="4421800" y="3115896"/>
                  <a:chExt cx="120650" cy="703255"/>
                </a:xfrm>
              </p:grpSpPr>
              <p:grpSp>
                <p:nvGrpSpPr>
                  <p:cNvPr id="50" name="Group 49"/>
                  <p:cNvGrpSpPr/>
                  <p:nvPr/>
                </p:nvGrpSpPr>
                <p:grpSpPr>
                  <a:xfrm>
                    <a:off x="4421800" y="3256416"/>
                    <a:ext cx="120650" cy="562735"/>
                    <a:chOff x="332400" y="192700"/>
                    <a:chExt cx="120650" cy="562950"/>
                  </a:xfrm>
                </p:grpSpPr>
                <p:grpSp>
                  <p:nvGrpSpPr>
                    <p:cNvPr id="52" name="Group 51"/>
                    <p:cNvGrpSpPr/>
                    <p:nvPr/>
                  </p:nvGrpSpPr>
                  <p:grpSpPr>
                    <a:xfrm>
                      <a:off x="332400" y="192700"/>
                      <a:ext cx="120650" cy="425450"/>
                      <a:chOff x="332400" y="192700"/>
                      <a:chExt cx="120650" cy="425450"/>
                    </a:xfrm>
                  </p:grpSpPr>
                  <p:grpSp>
                    <p:nvGrpSpPr>
                      <p:cNvPr id="54" name="Group 53"/>
                      <p:cNvGrpSpPr/>
                      <p:nvPr/>
                    </p:nvGrpSpPr>
                    <p:grpSpPr>
                      <a:xfrm>
                        <a:off x="332400" y="192700"/>
                        <a:ext cx="114300" cy="139700"/>
                        <a:chOff x="180000" y="180000"/>
                        <a:chExt cx="114300" cy="139700"/>
                      </a:xfrm>
                    </p:grpSpPr>
                    <p:cxnSp>
                      <p:nvCxnSpPr>
                        <p:cNvPr id="61" name="Straight Connector 60"/>
                        <p:cNvCxnSpPr/>
                        <p:nvPr/>
                      </p:nvCxnSpPr>
                      <p:spPr>
                        <a:xfrm>
                          <a:off x="180000" y="18000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2" name="Straight Connector 61"/>
                        <p:cNvCxnSpPr/>
                        <p:nvPr/>
                      </p:nvCxnSpPr>
                      <p:spPr>
                        <a:xfrm flipH="1">
                          <a:off x="186350" y="24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55" name="Group 54"/>
                      <p:cNvGrpSpPr/>
                      <p:nvPr/>
                    </p:nvGrpSpPr>
                    <p:grpSpPr>
                      <a:xfrm>
                        <a:off x="332400" y="332400"/>
                        <a:ext cx="114300" cy="139700"/>
                        <a:chOff x="0" y="0"/>
                        <a:chExt cx="114300" cy="139700"/>
                      </a:xfrm>
                    </p:grpSpPr>
                    <p:cxnSp>
                      <p:nvCxnSpPr>
                        <p:cNvPr id="59" name="Straight Connector 58"/>
                        <p:cNvCxnSpPr/>
                        <p:nvPr/>
                      </p:nvCxnSpPr>
                      <p:spPr>
                        <a:xfrm>
                          <a:off x="0" y="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0" name="Straight Connector 59"/>
                        <p:cNvCxnSpPr/>
                        <p:nvPr/>
                      </p:nvCxnSpPr>
                      <p:spPr>
                        <a:xfrm flipH="1">
                          <a:off x="6350" y="6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56" name="Group 55"/>
                      <p:cNvGrpSpPr/>
                      <p:nvPr/>
                    </p:nvGrpSpPr>
                    <p:grpSpPr>
                      <a:xfrm>
                        <a:off x="338750" y="478450"/>
                        <a:ext cx="114300" cy="139700"/>
                        <a:chOff x="0" y="0"/>
                        <a:chExt cx="114300" cy="139700"/>
                      </a:xfrm>
                    </p:grpSpPr>
                    <p:cxnSp>
                      <p:nvCxnSpPr>
                        <p:cNvPr id="57" name="Straight Connector 56"/>
                        <p:cNvCxnSpPr/>
                        <p:nvPr/>
                      </p:nvCxnSpPr>
                      <p:spPr>
                        <a:xfrm>
                          <a:off x="0" y="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8" name="Straight Connector 57"/>
                        <p:cNvCxnSpPr/>
                        <p:nvPr/>
                      </p:nvCxnSpPr>
                      <p:spPr>
                        <a:xfrm flipH="1">
                          <a:off x="6350" y="6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53" name="Straight Connector 52"/>
                    <p:cNvCxnSpPr/>
                    <p:nvPr/>
                  </p:nvCxnSpPr>
                  <p:spPr>
                    <a:xfrm>
                      <a:off x="355600" y="609600"/>
                      <a:ext cx="0" cy="146050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51" name="Straight Connector 50"/>
                  <p:cNvCxnSpPr/>
                  <p:nvPr/>
                </p:nvCxnSpPr>
                <p:spPr>
                  <a:xfrm>
                    <a:off x="4421800" y="3115896"/>
                    <a:ext cx="0" cy="145994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2" name="Group 21"/>
                <p:cNvGrpSpPr/>
                <p:nvPr/>
              </p:nvGrpSpPr>
              <p:grpSpPr>
                <a:xfrm>
                  <a:off x="1886527" y="2671891"/>
                  <a:ext cx="120650" cy="703255"/>
                  <a:chOff x="4421800" y="3115896"/>
                  <a:chExt cx="120650" cy="703255"/>
                </a:xfrm>
              </p:grpSpPr>
              <p:grpSp>
                <p:nvGrpSpPr>
                  <p:cNvPr id="37" name="Group 36"/>
                  <p:cNvGrpSpPr/>
                  <p:nvPr/>
                </p:nvGrpSpPr>
                <p:grpSpPr>
                  <a:xfrm>
                    <a:off x="4421800" y="3256416"/>
                    <a:ext cx="120650" cy="562735"/>
                    <a:chOff x="332400" y="192700"/>
                    <a:chExt cx="120650" cy="562950"/>
                  </a:xfrm>
                </p:grpSpPr>
                <p:grpSp>
                  <p:nvGrpSpPr>
                    <p:cNvPr id="39" name="Group 38"/>
                    <p:cNvGrpSpPr/>
                    <p:nvPr/>
                  </p:nvGrpSpPr>
                  <p:grpSpPr>
                    <a:xfrm>
                      <a:off x="332400" y="192700"/>
                      <a:ext cx="120650" cy="425450"/>
                      <a:chOff x="332400" y="192700"/>
                      <a:chExt cx="120650" cy="425450"/>
                    </a:xfrm>
                  </p:grpSpPr>
                  <p:grpSp>
                    <p:nvGrpSpPr>
                      <p:cNvPr id="41" name="Group 40"/>
                      <p:cNvGrpSpPr/>
                      <p:nvPr/>
                    </p:nvGrpSpPr>
                    <p:grpSpPr>
                      <a:xfrm>
                        <a:off x="332400" y="192700"/>
                        <a:ext cx="114300" cy="139700"/>
                        <a:chOff x="180000" y="180000"/>
                        <a:chExt cx="114300" cy="139700"/>
                      </a:xfrm>
                    </p:grpSpPr>
                    <p:cxnSp>
                      <p:nvCxnSpPr>
                        <p:cNvPr id="48" name="Straight Connector 47"/>
                        <p:cNvCxnSpPr/>
                        <p:nvPr/>
                      </p:nvCxnSpPr>
                      <p:spPr>
                        <a:xfrm>
                          <a:off x="180000" y="18000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9" name="Straight Connector 48"/>
                        <p:cNvCxnSpPr/>
                        <p:nvPr/>
                      </p:nvCxnSpPr>
                      <p:spPr>
                        <a:xfrm flipH="1">
                          <a:off x="186350" y="24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42" name="Group 41"/>
                      <p:cNvGrpSpPr/>
                      <p:nvPr/>
                    </p:nvGrpSpPr>
                    <p:grpSpPr>
                      <a:xfrm>
                        <a:off x="332400" y="332400"/>
                        <a:ext cx="114300" cy="139700"/>
                        <a:chOff x="0" y="0"/>
                        <a:chExt cx="114300" cy="139700"/>
                      </a:xfrm>
                    </p:grpSpPr>
                    <p:cxnSp>
                      <p:nvCxnSpPr>
                        <p:cNvPr id="46" name="Straight Connector 45"/>
                        <p:cNvCxnSpPr/>
                        <p:nvPr/>
                      </p:nvCxnSpPr>
                      <p:spPr>
                        <a:xfrm>
                          <a:off x="0" y="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7" name="Straight Connector 46"/>
                        <p:cNvCxnSpPr/>
                        <p:nvPr/>
                      </p:nvCxnSpPr>
                      <p:spPr>
                        <a:xfrm flipH="1">
                          <a:off x="6350" y="6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43" name="Group 42"/>
                      <p:cNvGrpSpPr/>
                      <p:nvPr/>
                    </p:nvGrpSpPr>
                    <p:grpSpPr>
                      <a:xfrm>
                        <a:off x="338750" y="478450"/>
                        <a:ext cx="114300" cy="139700"/>
                        <a:chOff x="0" y="0"/>
                        <a:chExt cx="114300" cy="139700"/>
                      </a:xfrm>
                    </p:grpSpPr>
                    <p:cxnSp>
                      <p:nvCxnSpPr>
                        <p:cNvPr id="44" name="Straight Connector 43"/>
                        <p:cNvCxnSpPr/>
                        <p:nvPr/>
                      </p:nvCxnSpPr>
                      <p:spPr>
                        <a:xfrm>
                          <a:off x="0" y="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5" name="Straight Connector 44"/>
                        <p:cNvCxnSpPr/>
                        <p:nvPr/>
                      </p:nvCxnSpPr>
                      <p:spPr>
                        <a:xfrm flipH="1">
                          <a:off x="6350" y="6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40" name="Straight Connector 39"/>
                    <p:cNvCxnSpPr/>
                    <p:nvPr/>
                  </p:nvCxnSpPr>
                  <p:spPr>
                    <a:xfrm>
                      <a:off x="355600" y="609600"/>
                      <a:ext cx="0" cy="146050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38" name="Straight Connector 37"/>
                  <p:cNvCxnSpPr/>
                  <p:nvPr/>
                </p:nvCxnSpPr>
                <p:spPr>
                  <a:xfrm>
                    <a:off x="4421800" y="3115896"/>
                    <a:ext cx="0" cy="145994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23" name="Group 22"/>
                <p:cNvGrpSpPr/>
                <p:nvPr/>
              </p:nvGrpSpPr>
              <p:grpSpPr>
                <a:xfrm>
                  <a:off x="3124200" y="2665200"/>
                  <a:ext cx="120650" cy="703255"/>
                  <a:chOff x="4421800" y="3115896"/>
                  <a:chExt cx="120650" cy="703255"/>
                </a:xfrm>
              </p:grpSpPr>
              <p:grpSp>
                <p:nvGrpSpPr>
                  <p:cNvPr id="24" name="Group 23"/>
                  <p:cNvGrpSpPr/>
                  <p:nvPr/>
                </p:nvGrpSpPr>
                <p:grpSpPr>
                  <a:xfrm>
                    <a:off x="4421800" y="3256416"/>
                    <a:ext cx="120650" cy="562735"/>
                    <a:chOff x="332400" y="192700"/>
                    <a:chExt cx="120650" cy="562950"/>
                  </a:xfrm>
                </p:grpSpPr>
                <p:grpSp>
                  <p:nvGrpSpPr>
                    <p:cNvPr id="26" name="Group 25"/>
                    <p:cNvGrpSpPr/>
                    <p:nvPr/>
                  </p:nvGrpSpPr>
                  <p:grpSpPr>
                    <a:xfrm>
                      <a:off x="332400" y="192700"/>
                      <a:ext cx="120650" cy="425450"/>
                      <a:chOff x="332400" y="192700"/>
                      <a:chExt cx="120650" cy="425450"/>
                    </a:xfrm>
                  </p:grpSpPr>
                  <p:grpSp>
                    <p:nvGrpSpPr>
                      <p:cNvPr id="28" name="Group 27"/>
                      <p:cNvGrpSpPr/>
                      <p:nvPr/>
                    </p:nvGrpSpPr>
                    <p:grpSpPr>
                      <a:xfrm>
                        <a:off x="332400" y="192700"/>
                        <a:ext cx="114300" cy="139700"/>
                        <a:chOff x="180000" y="180000"/>
                        <a:chExt cx="114300" cy="139700"/>
                      </a:xfrm>
                    </p:grpSpPr>
                    <p:cxnSp>
                      <p:nvCxnSpPr>
                        <p:cNvPr id="35" name="Straight Connector 34"/>
                        <p:cNvCxnSpPr/>
                        <p:nvPr/>
                      </p:nvCxnSpPr>
                      <p:spPr>
                        <a:xfrm>
                          <a:off x="180000" y="18000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36" name="Straight Connector 35"/>
                        <p:cNvCxnSpPr/>
                        <p:nvPr/>
                      </p:nvCxnSpPr>
                      <p:spPr>
                        <a:xfrm flipH="1">
                          <a:off x="186350" y="24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29" name="Group 28"/>
                      <p:cNvGrpSpPr/>
                      <p:nvPr/>
                    </p:nvGrpSpPr>
                    <p:grpSpPr>
                      <a:xfrm>
                        <a:off x="332400" y="332400"/>
                        <a:ext cx="114300" cy="139700"/>
                        <a:chOff x="0" y="0"/>
                        <a:chExt cx="114300" cy="139700"/>
                      </a:xfrm>
                    </p:grpSpPr>
                    <p:cxnSp>
                      <p:nvCxnSpPr>
                        <p:cNvPr id="33" name="Straight Connector 32"/>
                        <p:cNvCxnSpPr/>
                        <p:nvPr/>
                      </p:nvCxnSpPr>
                      <p:spPr>
                        <a:xfrm>
                          <a:off x="0" y="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34" name="Straight Connector 33"/>
                        <p:cNvCxnSpPr/>
                        <p:nvPr/>
                      </p:nvCxnSpPr>
                      <p:spPr>
                        <a:xfrm flipH="1">
                          <a:off x="6350" y="6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grpSp>
                    <p:nvGrpSpPr>
                      <p:cNvPr id="30" name="Group 29"/>
                      <p:cNvGrpSpPr/>
                      <p:nvPr/>
                    </p:nvGrpSpPr>
                    <p:grpSpPr>
                      <a:xfrm>
                        <a:off x="338750" y="478450"/>
                        <a:ext cx="114300" cy="139700"/>
                        <a:chOff x="0" y="0"/>
                        <a:chExt cx="114300" cy="139700"/>
                      </a:xfrm>
                    </p:grpSpPr>
                    <p:cxnSp>
                      <p:nvCxnSpPr>
                        <p:cNvPr id="31" name="Straight Connector 30"/>
                        <p:cNvCxnSpPr/>
                        <p:nvPr/>
                      </p:nvCxnSpPr>
                      <p:spPr>
                        <a:xfrm>
                          <a:off x="0" y="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32" name="Straight Connector 31"/>
                        <p:cNvCxnSpPr/>
                        <p:nvPr/>
                      </p:nvCxnSpPr>
                      <p:spPr>
                        <a:xfrm flipH="1">
                          <a:off x="6350" y="69850"/>
                          <a:ext cx="107950" cy="69850"/>
                        </a:xfrm>
                        <a:prstGeom prst="line">
                          <a:avLst/>
                        </a:prstGeom>
                        <a:ln w="1905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</p:grpSp>
                <p:cxnSp>
                  <p:nvCxnSpPr>
                    <p:cNvPr id="27" name="Straight Connector 26"/>
                    <p:cNvCxnSpPr/>
                    <p:nvPr/>
                  </p:nvCxnSpPr>
                  <p:spPr>
                    <a:xfrm>
                      <a:off x="355600" y="609600"/>
                      <a:ext cx="0" cy="146050"/>
                    </a:xfrm>
                    <a:prstGeom prst="line">
                      <a:avLst/>
                    </a:prstGeom>
                    <a:ln w="19050"/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cxnSp>
                <p:nvCxnSpPr>
                  <p:cNvPr id="25" name="Straight Connector 24"/>
                  <p:cNvCxnSpPr/>
                  <p:nvPr/>
                </p:nvCxnSpPr>
                <p:spPr>
                  <a:xfrm>
                    <a:off x="4421800" y="3115896"/>
                    <a:ext cx="0" cy="145994"/>
                  </a:xfrm>
                  <a:prstGeom prst="line">
                    <a:avLst/>
                  </a:prstGeom>
                  <a:ln w="19050"/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9" name="Group 8"/>
              <p:cNvGrpSpPr/>
              <p:nvPr/>
            </p:nvGrpSpPr>
            <p:grpSpPr>
              <a:xfrm>
                <a:off x="2247900" y="2268220"/>
                <a:ext cx="396980" cy="396980"/>
                <a:chOff x="2247900" y="2268220"/>
                <a:chExt cx="396980" cy="396980"/>
              </a:xfrm>
            </p:grpSpPr>
            <p:cxnSp>
              <p:nvCxnSpPr>
                <p:cNvPr id="14" name="Straight Arrow Connector 13"/>
                <p:cNvCxnSpPr/>
                <p:nvPr/>
              </p:nvCxnSpPr>
              <p:spPr>
                <a:xfrm flipV="1">
                  <a:off x="2247900" y="2268220"/>
                  <a:ext cx="0" cy="39698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Straight Arrow Connector 14"/>
                <p:cNvCxnSpPr/>
                <p:nvPr/>
              </p:nvCxnSpPr>
              <p:spPr>
                <a:xfrm rot="5400000" flipV="1">
                  <a:off x="2446390" y="2466710"/>
                  <a:ext cx="0" cy="396980"/>
                </a:xfrm>
                <a:prstGeom prst="straightConnector1">
                  <a:avLst/>
                </a:prstGeom>
                <a:ln>
                  <a:tailEnd type="triangle"/>
                </a:ln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2" name="Straight Arrow Connector 11"/>
              <p:cNvCxnSpPr/>
              <p:nvPr/>
            </p:nvCxnSpPr>
            <p:spPr>
              <a:xfrm>
                <a:off x="2199625" y="2187037"/>
                <a:ext cx="0" cy="47220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11" name="TextBox 10"/>
                  <p:cNvSpPr txBox="1"/>
                  <p:nvPr/>
                </p:nvSpPr>
                <p:spPr>
                  <a:xfrm>
                    <a:off x="2288892" y="2263237"/>
                    <a:ext cx="848007" cy="36933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14:m>
                      <m:oMath xmlns:m="http://schemas.openxmlformats.org/officeDocument/2006/math"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𝑎</m:t>
                        </m:r>
                      </m:oMath>
                    </a14:m>
                    <a:r>
                      <a:rPr lang="en-GB" dirty="0" smtClean="0"/>
                      <a:t> (out)</a:t>
                    </a:r>
                    <a:endParaRPr lang="en-GB" dirty="0"/>
                  </a:p>
                </p:txBody>
              </p:sp>
            </mc:Choice>
            <mc:Fallback xmlns="">
              <p:sp>
                <p:nvSpPr>
                  <p:cNvPr id="125" name="TextBox 124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288892" y="2263237"/>
                    <a:ext cx="848007" cy="369332"/>
                  </a:xfrm>
                  <a:prstGeom prst="rect">
                    <a:avLst/>
                  </a:prstGeom>
                  <a:blipFill>
                    <a:blip r:embed="rId3"/>
                    <a:stretch>
                      <a:fillRect t="-10000" r="-5000" b="-26667"/>
                    </a:stretch>
                  </a:blipFill>
                </p:spPr>
                <p:txBody>
                  <a:bodyPr/>
                  <a:lstStyle/>
                  <a:p>
                    <a:r>
                      <a:rPr lang="en-GB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mc:AlternateContent xmlns:mc="http://schemas.openxmlformats.org/markup-compatibility/2006">
          <mc:Choice xmlns:a14="http://schemas.microsoft.com/office/drawing/2010/main" Requires="a14">
            <p:sp>
              <p:nvSpPr>
                <p:cNvPr id="7" name="TextBox 6"/>
                <p:cNvSpPr txBox="1"/>
                <p:nvPr/>
              </p:nvSpPr>
              <p:spPr>
                <a:xfrm>
                  <a:off x="7465442" y="349333"/>
                  <a:ext cx="84714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14:m>
                    <m:oMath xmlns:m="http://schemas.openxmlformats.org/officeDocument/2006/math"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𝐹</m:t>
                      </m:r>
                    </m:oMath>
                  </a14:m>
                  <a:r>
                    <a:rPr lang="en-GB" dirty="0" smtClean="0"/>
                    <a:t> (in)</a:t>
                  </a:r>
                  <a:endParaRPr lang="en-GB" dirty="0"/>
                </a:p>
              </p:txBody>
            </p:sp>
          </mc:Choice>
          <mc:Fallback>
            <p:sp>
              <p:nvSpPr>
                <p:cNvPr id="7" name="TextBox 6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7465442" y="349333"/>
                  <a:ext cx="847140" cy="369332"/>
                </a:xfrm>
                <a:prstGeom prst="rect">
                  <a:avLst/>
                </a:prstGeom>
                <a:blipFill>
                  <a:blip r:embed="rId4"/>
                  <a:stretch>
                    <a:fillRect t="-8197" b="-24590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31888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Preliminary experiments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37499" t="1" r="5469" b="27082"/>
          <a:stretch/>
        </p:blipFill>
        <p:spPr>
          <a:xfrm>
            <a:off x="228600" y="1468582"/>
            <a:ext cx="4348941" cy="417021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t="16407" r="18750" b="21874"/>
          <a:stretch/>
        </p:blipFill>
        <p:spPr>
          <a:xfrm>
            <a:off x="4724400" y="1468582"/>
            <a:ext cx="4142626" cy="419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3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0" y="76200"/>
            <a:ext cx="8229600" cy="685800"/>
          </a:xfrm>
        </p:spPr>
        <p:txBody>
          <a:bodyPr/>
          <a:lstStyle/>
          <a:p>
            <a:pPr algn="l"/>
            <a:r>
              <a:rPr lang="en-IN" sz="3200" dirty="0">
                <a:latin typeface="Georgia" panose="02040502050405020303" pitchFamily="18" charset="0"/>
              </a:rPr>
              <a:t>Outline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4294967295"/>
          </p:nvPr>
        </p:nvSpPr>
        <p:spPr>
          <a:xfrm>
            <a:off x="304800" y="990600"/>
            <a:ext cx="8229600" cy="4953000"/>
          </a:xfrm>
        </p:spPr>
        <p:txBody>
          <a:bodyPr>
            <a:normAutofit/>
          </a:bodyPr>
          <a:lstStyle/>
          <a:p>
            <a:endParaRPr lang="en-US" sz="1800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endParaRPr lang="en-US" sz="1800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r>
              <a:rPr lang="en-US" sz="1800" dirty="0" smtClean="0">
                <a:solidFill>
                  <a:schemeClr val="tx2"/>
                </a:solidFill>
                <a:latin typeface="Georgia" panose="02040502050405020303" pitchFamily="18" charset="0"/>
              </a:rPr>
              <a:t>Introduction</a:t>
            </a:r>
          </a:p>
          <a:p>
            <a:endParaRPr lang="en-US" sz="1800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r>
              <a:rPr lang="en-GB" sz="1800" dirty="0" smtClean="0">
                <a:solidFill>
                  <a:schemeClr val="tx2"/>
                </a:solidFill>
                <a:latin typeface="Georgia" panose="02040502050405020303" pitchFamily="18" charset="0"/>
              </a:rPr>
              <a:t>Analytical model </a:t>
            </a:r>
          </a:p>
          <a:p>
            <a:endParaRPr lang="en-GB" sz="1800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r>
              <a:rPr lang="en-US" sz="1800" dirty="0" smtClean="0">
                <a:solidFill>
                  <a:schemeClr val="tx2"/>
                </a:solidFill>
                <a:latin typeface="Georgia" panose="02040502050405020303" pitchFamily="18" charset="0"/>
              </a:rPr>
              <a:t>Multi-body simulation of Stewart Platform</a:t>
            </a:r>
            <a:endParaRPr lang="en-US" sz="1800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endParaRPr lang="en-GB" sz="1800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r>
              <a:rPr lang="en-GB" sz="1800" dirty="0" smtClean="0">
                <a:solidFill>
                  <a:schemeClr val="tx2"/>
                </a:solidFill>
                <a:latin typeface="Georgia" panose="02040502050405020303" pitchFamily="18" charset="0"/>
              </a:rPr>
              <a:t>Preliminary experiments</a:t>
            </a:r>
            <a:endParaRPr lang="en-US" sz="1800" dirty="0" smtClean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 marL="0" indent="0">
              <a:lnSpc>
                <a:spcPct val="110000"/>
              </a:lnSpc>
              <a:buNone/>
            </a:pPr>
            <a:endParaRPr lang="en-US" sz="1800" dirty="0">
              <a:solidFill>
                <a:schemeClr val="tx2"/>
              </a:solidFill>
              <a:latin typeface="Georgia" panose="02040502050405020303" pitchFamily="18" charset="0"/>
            </a:endParaRPr>
          </a:p>
          <a:p>
            <a:pPr>
              <a:lnSpc>
                <a:spcPct val="110000"/>
              </a:lnSpc>
            </a:pPr>
            <a:r>
              <a:rPr lang="en-US" sz="1800" dirty="0" smtClean="0">
                <a:solidFill>
                  <a:schemeClr val="tx2"/>
                </a:solidFill>
                <a:latin typeface="Georgia" panose="02040502050405020303" pitchFamily="18" charset="0"/>
              </a:rPr>
              <a:t>Future Plan</a:t>
            </a:r>
          </a:p>
        </p:txBody>
      </p:sp>
    </p:spTree>
    <p:extLst>
      <p:ext uri="{BB962C8B-B14F-4D97-AF65-F5344CB8AC3E}">
        <p14:creationId xmlns:p14="http://schemas.microsoft.com/office/powerpoint/2010/main" val="51034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Results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2000"/>
            <a:ext cx="3456000" cy="288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65756" y="1692000"/>
            <a:ext cx="3020488" cy="288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l="4475" r="5566"/>
          <a:stretch/>
        </p:blipFill>
        <p:spPr>
          <a:xfrm>
            <a:off x="6095999" y="1692000"/>
            <a:ext cx="3048001" cy="2880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6200" y="4800600"/>
            <a:ext cx="86339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00050"/>
            <a:r>
              <a:rPr lang="en-US" b="1" dirty="0" smtClean="0">
                <a:solidFill>
                  <a:schemeClr val="tx2"/>
                </a:solidFill>
              </a:rPr>
              <a:t>Transfer function from the noise injected in the actuator to the acceleration in X, Y, Z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410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0" y="56462"/>
            <a:ext cx="8229600" cy="685800"/>
          </a:xfr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Future plans</a:t>
            </a:r>
            <a:endParaRPr lang="en-US" altLang="en-US" sz="3200" dirty="0">
              <a:latin typeface="Georgia" panose="02040502050405020303" pitchFamily="18" charset="0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04800" y="1447800"/>
            <a:ext cx="8664450" cy="3200400"/>
          </a:xfr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+mj-lt"/>
              <a:buAutoNum type="arabicPeriod"/>
            </a:pPr>
            <a:endParaRPr lang="en-US" sz="2000" dirty="0" smtClean="0">
              <a:latin typeface="Georgia" panose="02040502050405020303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2000" dirty="0" smtClean="0">
                <a:latin typeface="Georgia" panose="02040502050405020303" pitchFamily="18" charset="0"/>
              </a:rPr>
              <a:t>Addressing issues with the </a:t>
            </a:r>
            <a:r>
              <a:rPr lang="en-US" sz="2000" dirty="0" err="1" smtClean="0">
                <a:latin typeface="Georgia" panose="02040502050405020303" pitchFamily="18" charset="0"/>
              </a:rPr>
              <a:t>Simscape</a:t>
            </a:r>
            <a:r>
              <a:rPr lang="en-US" sz="2000" dirty="0" smtClean="0">
                <a:latin typeface="Georgia" panose="02040502050405020303" pitchFamily="18" charset="0"/>
              </a:rPr>
              <a:t> model</a:t>
            </a:r>
          </a:p>
          <a:p>
            <a:pPr>
              <a:buFont typeface="+mj-lt"/>
              <a:buAutoNum type="arabicPeriod"/>
            </a:pPr>
            <a:r>
              <a:rPr lang="en-US" sz="2000" dirty="0" smtClean="0">
                <a:latin typeface="Georgia" panose="02040502050405020303" pitchFamily="18" charset="0"/>
              </a:rPr>
              <a:t>Try self sensing with Vicente</a:t>
            </a:r>
            <a:endParaRPr lang="en-US" sz="1600" dirty="0">
              <a:latin typeface="Georgia" panose="02040502050405020303" pitchFamily="18" charset="0"/>
            </a:endParaRPr>
          </a:p>
          <a:p>
            <a:pPr>
              <a:buFont typeface="+mj-lt"/>
              <a:buAutoNum type="arabicPeriod"/>
            </a:pPr>
            <a:r>
              <a:rPr lang="en-US" sz="2000" dirty="0">
                <a:latin typeface="Georgia" panose="02040502050405020303" pitchFamily="18" charset="0"/>
              </a:rPr>
              <a:t>Completion of reports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409700" y="3962400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>
                <a:latin typeface="Georgia" panose="02040502050405020303" pitchFamily="18" charset="0"/>
              </a:rPr>
              <a:t>Thank you.</a:t>
            </a:r>
            <a:endParaRPr lang="en-IN" sz="36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87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52400" y="914400"/>
            <a:ext cx="8686800" cy="5359191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/>
            <a:endParaRPr lang="en-US" sz="1600" dirty="0" smtClean="0"/>
          </a:p>
          <a:p>
            <a:pPr marL="400050"/>
            <a:r>
              <a:rPr lang="en-US" sz="2400" dirty="0" smtClean="0"/>
              <a:t>Geometric configuration for cubic architecture</a:t>
            </a:r>
          </a:p>
          <a:p>
            <a:pPr marL="400050"/>
            <a:endParaRPr lang="en-US" sz="2400" dirty="0" smtClean="0"/>
          </a:p>
          <a:p>
            <a:pPr marL="400050"/>
            <a:endParaRPr lang="en-US" sz="2400" dirty="0"/>
          </a:p>
          <a:p>
            <a:pPr marL="400050"/>
            <a:endParaRPr lang="en-US" sz="2400" dirty="0" smtClean="0"/>
          </a:p>
          <a:p>
            <a:pPr marL="400050"/>
            <a:endParaRPr lang="en-US" sz="2400" dirty="0"/>
          </a:p>
          <a:p>
            <a:pPr marL="400050"/>
            <a:endParaRPr lang="en-US" sz="2400" dirty="0" smtClean="0"/>
          </a:p>
          <a:p>
            <a:pPr marL="400050"/>
            <a:r>
              <a:rPr lang="en-US" sz="2400" dirty="0" smtClean="0"/>
              <a:t>Frame of reference</a:t>
            </a:r>
          </a:p>
          <a:p>
            <a:pPr marL="400050"/>
            <a:endParaRPr lang="en-US" sz="2400" dirty="0" smtClean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Modelling of Stewart Platform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45855"/>
            <a:ext cx="2730934" cy="157971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9757" y="2045855"/>
            <a:ext cx="1881909" cy="74831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02992" y="2835712"/>
            <a:ext cx="3171825" cy="1338323"/>
          </a:xfrm>
          <a:prstGeom prst="rect">
            <a:avLst/>
          </a:prstGeom>
        </p:spPr>
      </p:pic>
      <p:grpSp>
        <p:nvGrpSpPr>
          <p:cNvPr id="7" name="Group 6"/>
          <p:cNvGrpSpPr/>
          <p:nvPr/>
        </p:nvGrpSpPr>
        <p:grpSpPr>
          <a:xfrm>
            <a:off x="6019800" y="4637284"/>
            <a:ext cx="2971800" cy="1519125"/>
            <a:chOff x="240514" y="3767107"/>
            <a:chExt cx="3778076" cy="2692439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5"/>
            <a:srcRect l="4661" t="5385" r="8690"/>
            <a:stretch/>
          </p:blipFill>
          <p:spPr>
            <a:xfrm>
              <a:off x="240514" y="3973343"/>
              <a:ext cx="3778076" cy="2480994"/>
            </a:xfrm>
            <a:prstGeom prst="rect">
              <a:avLst/>
            </a:prstGeom>
          </p:spPr>
        </p:pic>
        <p:cxnSp>
          <p:nvCxnSpPr>
            <p:cNvPr id="9" name="Straight Arrow Connector 8"/>
            <p:cNvCxnSpPr/>
            <p:nvPr/>
          </p:nvCxnSpPr>
          <p:spPr>
            <a:xfrm flipV="1">
              <a:off x="2362200" y="6096000"/>
              <a:ext cx="0" cy="358337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>
              <a:endCxn id="12" idx="1"/>
            </p:cNvCxnSpPr>
            <p:nvPr/>
          </p:nvCxnSpPr>
          <p:spPr>
            <a:xfrm flipV="1">
              <a:off x="2200731" y="3920996"/>
              <a:ext cx="16690" cy="58289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TextBox 10"/>
                <p:cNvSpPr txBox="1"/>
                <p:nvPr/>
              </p:nvSpPr>
              <p:spPr>
                <a:xfrm>
                  <a:off x="1901107" y="6151769"/>
                  <a:ext cx="2996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{</m:t>
                        </m:r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𝐵</m:t>
                        </m:r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}</m:t>
                        </m:r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11" name="TextBox 10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901107" y="6151769"/>
                  <a:ext cx="299624" cy="307777"/>
                </a:xfrm>
                <a:prstGeom prst="rect">
                  <a:avLst/>
                </a:prstGeom>
                <a:blipFill>
                  <a:blip r:embed="rId6"/>
                  <a:stretch>
                    <a:fillRect r="-44898" b="-5769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TextBox 11"/>
                <p:cNvSpPr txBox="1"/>
                <p:nvPr/>
              </p:nvSpPr>
              <p:spPr>
                <a:xfrm>
                  <a:off x="2217421" y="3767107"/>
                  <a:ext cx="299624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{</m:t>
                        </m:r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  <m:r>
                          <a:rPr lang="en-GB" sz="1400" b="0" i="1" smtClean="0">
                            <a:latin typeface="Cambria Math" panose="02040503050406030204" pitchFamily="18" charset="0"/>
                          </a:rPr>
                          <m:t>}</m:t>
                        </m:r>
                      </m:oMath>
                    </m:oMathPara>
                  </a14:m>
                  <a:endParaRPr lang="en-GB" dirty="0"/>
                </a:p>
              </p:txBody>
            </p:sp>
          </mc:Choice>
          <mc:Fallback xmlns="">
            <p:sp>
              <p:nvSpPr>
                <p:cNvPr id="12" name="TextBox 11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217421" y="3767107"/>
                  <a:ext cx="299624" cy="307777"/>
                </a:xfrm>
                <a:prstGeom prst="rect">
                  <a:avLst/>
                </a:prstGeom>
                <a:blipFill>
                  <a:blip r:embed="rId7"/>
                  <a:stretch>
                    <a:fillRect r="-42857" b="-3846"/>
                  </a:stretch>
                </a:blipFill>
              </p:spPr>
              <p:txBody>
                <a:bodyPr/>
                <a:lstStyle/>
                <a:p>
                  <a:r>
                    <a:rPr lang="en-GB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4" name="Straight Arrow Connector 13"/>
            <p:cNvCxnSpPr/>
            <p:nvPr/>
          </p:nvCxnSpPr>
          <p:spPr>
            <a:xfrm flipV="1">
              <a:off x="2200731" y="4503887"/>
              <a:ext cx="579753" cy="319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 flipH="1">
              <a:off x="2050919" y="4498678"/>
              <a:ext cx="166502" cy="259178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5582" y="4556061"/>
            <a:ext cx="5967653" cy="1600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64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52400" y="914400"/>
            <a:ext cx="8686800" cy="5359191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/>
            <a:endParaRPr lang="en-US" sz="1600" dirty="0" smtClean="0"/>
          </a:p>
          <a:p>
            <a:pPr marL="400050"/>
            <a:r>
              <a:rPr lang="en-US" sz="2400" dirty="0" smtClean="0"/>
              <a:t>Location of actuators and sensors in global frame of reference</a:t>
            </a:r>
          </a:p>
          <a:p>
            <a:pPr marL="400050"/>
            <a:endParaRPr lang="en-US" sz="2400" dirty="0" smtClean="0"/>
          </a:p>
          <a:p>
            <a:pPr marL="400050"/>
            <a:endParaRPr lang="en-US" sz="2400" dirty="0"/>
          </a:p>
          <a:p>
            <a:pPr marL="400050"/>
            <a:endParaRPr lang="en-US" sz="2400" dirty="0" smtClean="0"/>
          </a:p>
          <a:p>
            <a:pPr marL="400050"/>
            <a:endParaRPr lang="en-US" sz="2400" dirty="0"/>
          </a:p>
          <a:p>
            <a:pPr marL="400050"/>
            <a:endParaRPr lang="en-US" sz="2400" dirty="0" smtClean="0"/>
          </a:p>
          <a:p>
            <a:pPr marL="57150" indent="0">
              <a:buNone/>
            </a:pPr>
            <a:endParaRPr lang="en-US" sz="2400" dirty="0" smtClean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Modelling of Stewart Platform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" y="2209800"/>
            <a:ext cx="4048125" cy="36195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1600" y="2114550"/>
            <a:ext cx="495300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270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52400" y="914400"/>
            <a:ext cx="8686800" cy="5359191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/>
            <a:r>
              <a:rPr lang="en-US" sz="2400" dirty="0" smtClean="0"/>
              <a:t>Modelling of springs</a:t>
            </a: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Motion </a:t>
            </a:r>
            <a:r>
              <a:rPr lang="en-US" sz="1800" dirty="0">
                <a:solidFill>
                  <a:schemeClr val="accent2"/>
                </a:solidFill>
              </a:rPr>
              <a:t>of payload plate</a:t>
            </a: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>
                <a:solidFill>
                  <a:schemeClr val="accent2"/>
                </a:solidFill>
              </a:rPr>
              <a:t>Displacement of </a:t>
            </a:r>
            <a:r>
              <a:rPr lang="en-US" sz="1800" dirty="0" err="1">
                <a:solidFill>
                  <a:schemeClr val="accent2"/>
                </a:solidFill>
              </a:rPr>
              <a:t>i</a:t>
            </a:r>
            <a:r>
              <a:rPr lang="en-US" sz="1800" baseline="30000" dirty="0" err="1">
                <a:solidFill>
                  <a:schemeClr val="accent2"/>
                </a:solidFill>
              </a:rPr>
              <a:t>th</a:t>
            </a:r>
            <a:r>
              <a:rPr lang="en-US" sz="1800" dirty="0">
                <a:solidFill>
                  <a:schemeClr val="accent2"/>
                </a:solidFill>
              </a:rPr>
              <a:t> spring</a:t>
            </a: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External </a:t>
            </a:r>
            <a:r>
              <a:rPr lang="en-US" sz="1800" dirty="0">
                <a:solidFill>
                  <a:schemeClr val="accent2"/>
                </a:solidFill>
              </a:rPr>
              <a:t>force acting on the center of mass of the payload plate</a:t>
            </a:r>
          </a:p>
          <a:p>
            <a:pPr marL="400050"/>
            <a:endParaRPr lang="en-US" sz="2400" dirty="0" smtClean="0"/>
          </a:p>
          <a:p>
            <a:pPr marL="400050"/>
            <a:endParaRPr lang="en-US" sz="2400" dirty="0"/>
          </a:p>
          <a:p>
            <a:pPr marL="400050"/>
            <a:endParaRPr lang="en-US" sz="2400" dirty="0" smtClean="0"/>
          </a:p>
          <a:p>
            <a:pPr marL="400050"/>
            <a:endParaRPr lang="en-US" sz="2400" dirty="0"/>
          </a:p>
          <a:p>
            <a:pPr marL="400050"/>
            <a:endParaRPr lang="en-US" sz="2400" dirty="0" smtClean="0"/>
          </a:p>
          <a:p>
            <a:pPr marL="57150" indent="0">
              <a:buNone/>
            </a:pPr>
            <a:endParaRPr lang="en-US" sz="2400" dirty="0" smtClean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Modelling of Stewart Platform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6825" y="917856"/>
            <a:ext cx="3990975" cy="345757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057400"/>
            <a:ext cx="3619500" cy="7905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23077"/>
          <a:stretch/>
        </p:blipFill>
        <p:spPr>
          <a:xfrm>
            <a:off x="371764" y="3505200"/>
            <a:ext cx="2743200" cy="7620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4884973"/>
            <a:ext cx="4959927" cy="879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09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52400" y="914400"/>
            <a:ext cx="8686800" cy="5359191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/>
            <a:r>
              <a:rPr lang="en-US" sz="2400" dirty="0" smtClean="0"/>
              <a:t>Relation between spring motion and payload motion</a:t>
            </a: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Translation in X-, Y- and Z-directions</a:t>
            </a: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Rotation about X-axis</a:t>
            </a: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400050"/>
            <a:endParaRPr lang="en-US" sz="2400" dirty="0" smtClean="0"/>
          </a:p>
          <a:p>
            <a:pPr marL="400050"/>
            <a:endParaRPr lang="en-US" sz="2400" dirty="0"/>
          </a:p>
          <a:p>
            <a:pPr marL="400050"/>
            <a:endParaRPr lang="en-US" sz="2400" dirty="0" smtClean="0"/>
          </a:p>
          <a:p>
            <a:pPr marL="400050"/>
            <a:endParaRPr lang="en-US" sz="2400" dirty="0"/>
          </a:p>
          <a:p>
            <a:pPr marL="400050"/>
            <a:endParaRPr lang="en-US" sz="2400" dirty="0" smtClean="0"/>
          </a:p>
          <a:p>
            <a:pPr marL="57150" indent="0">
              <a:buNone/>
            </a:pPr>
            <a:endParaRPr lang="en-US" sz="2400" dirty="0" smtClean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Modelling of Stewart Platform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29803"/>
            <a:ext cx="2686050" cy="7048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4964" y="2170478"/>
            <a:ext cx="2514600" cy="6191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9702" y="2066925"/>
            <a:ext cx="2562225" cy="6762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72239" y="2860964"/>
            <a:ext cx="4962525" cy="2409825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600" y="3333437"/>
            <a:ext cx="2057400" cy="83581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600" y="4321360"/>
            <a:ext cx="3025006" cy="18733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61164" y="5423189"/>
            <a:ext cx="1771650" cy="7715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15518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52400" y="914400"/>
            <a:ext cx="8686800" cy="5359191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/>
            <a:r>
              <a:rPr lang="en-US" sz="2400" dirty="0" smtClean="0"/>
              <a:t>Relation between spring  and payload displacements</a:t>
            </a: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>
                <a:solidFill>
                  <a:schemeClr val="accent2"/>
                </a:solidFill>
              </a:rPr>
              <a:t>Rotation about </a:t>
            </a:r>
            <a:r>
              <a:rPr lang="en-US" sz="1800" dirty="0" smtClean="0">
                <a:solidFill>
                  <a:schemeClr val="accent2"/>
                </a:solidFill>
              </a:rPr>
              <a:t>Y-axis</a:t>
            </a: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Rotation about Z-axis</a:t>
            </a: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400050"/>
            <a:endParaRPr lang="en-US" sz="2400" dirty="0" smtClean="0"/>
          </a:p>
          <a:p>
            <a:pPr marL="400050"/>
            <a:endParaRPr lang="en-US" sz="2400" dirty="0"/>
          </a:p>
          <a:p>
            <a:pPr marL="400050"/>
            <a:endParaRPr lang="en-US" sz="2400" dirty="0" smtClean="0"/>
          </a:p>
          <a:p>
            <a:pPr marL="400050"/>
            <a:endParaRPr lang="en-US" sz="2400" dirty="0"/>
          </a:p>
          <a:p>
            <a:pPr marL="400050"/>
            <a:endParaRPr lang="en-US" sz="2400" dirty="0" smtClean="0"/>
          </a:p>
          <a:p>
            <a:pPr marL="57150" indent="0">
              <a:buNone/>
            </a:pPr>
            <a:endParaRPr lang="en-US" sz="2400" dirty="0" smtClean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Modelling of Stewart Platform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0" y="1295400"/>
            <a:ext cx="4191000" cy="19504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857219"/>
            <a:ext cx="2441701" cy="6573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2469180"/>
            <a:ext cx="4343400" cy="1562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05400" y="3292636"/>
            <a:ext cx="1295400" cy="682606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69514" y="4105355"/>
            <a:ext cx="2815868" cy="2286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533" y="4438730"/>
            <a:ext cx="1965868" cy="60324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3400" y="5194375"/>
            <a:ext cx="2804067" cy="99946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114800" y="5694109"/>
            <a:ext cx="1369511" cy="58100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50890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52400" y="914400"/>
            <a:ext cx="8686800" cy="5359191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0050"/>
            <a:r>
              <a:rPr lang="en-US" sz="2400" dirty="0" smtClean="0"/>
              <a:t>Kinematic modelling of actuators</a:t>
            </a: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Jacobian</a:t>
            </a: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Absolute velocity of point A</a:t>
            </a: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Projection along the actuator leg</a:t>
            </a: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400050"/>
            <a:endParaRPr lang="en-US" sz="2400" dirty="0" smtClean="0"/>
          </a:p>
          <a:p>
            <a:pPr marL="57150" indent="0">
              <a:buNone/>
            </a:pPr>
            <a:endParaRPr lang="en-US" sz="2400" dirty="0" smtClean="0"/>
          </a:p>
          <a:p>
            <a:pPr marL="57150" indent="0">
              <a:buNone/>
            </a:pPr>
            <a:endParaRPr lang="en-US" sz="2400" dirty="0" smtClean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Modelling of Stewart Platform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1237" y="2438400"/>
            <a:ext cx="3052763" cy="3602683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939504" y="6020513"/>
            <a:ext cx="15712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chemeClr val="accent2"/>
                </a:solidFill>
              </a:rPr>
              <a:t>[</a:t>
            </a:r>
            <a:r>
              <a:rPr lang="en-GB" dirty="0" err="1" smtClean="0">
                <a:solidFill>
                  <a:schemeClr val="accent2"/>
                </a:solidFill>
              </a:rPr>
              <a:t>Hanieh</a:t>
            </a:r>
            <a:r>
              <a:rPr lang="en-GB" dirty="0" smtClean="0">
                <a:solidFill>
                  <a:schemeClr val="accent2"/>
                </a:solidFill>
              </a:rPr>
              <a:t>, 2003]</a:t>
            </a:r>
            <a:endParaRPr lang="en-GB" dirty="0">
              <a:solidFill>
                <a:schemeClr val="accent2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382" y="1524000"/>
            <a:ext cx="6934200" cy="13182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05122" y="2945871"/>
            <a:ext cx="765869" cy="3727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38500" y="3452458"/>
            <a:ext cx="1752600" cy="48509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2084" y="4007985"/>
            <a:ext cx="2307431" cy="86733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802" y="5291465"/>
            <a:ext cx="2278639" cy="105740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55763" y="5023990"/>
            <a:ext cx="2231556" cy="10512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3204" y="4756516"/>
            <a:ext cx="2124292" cy="534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743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152400" y="914400"/>
            <a:ext cx="8686800" cy="5359191"/>
          </a:xfrm>
        </p:spPr>
        <p:txBody>
          <a:bodyPr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Vectors corresponding to actuator leg and position</a:t>
            </a: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r>
              <a:rPr lang="en-US" sz="1800" dirty="0" smtClean="0">
                <a:solidFill>
                  <a:schemeClr val="accent2"/>
                </a:solidFill>
              </a:rPr>
              <a:t>Dynamic </a:t>
            </a:r>
            <a:r>
              <a:rPr lang="en-US" sz="1800" dirty="0">
                <a:solidFill>
                  <a:schemeClr val="accent2"/>
                </a:solidFill>
              </a:rPr>
              <a:t>equation of the platform</a:t>
            </a: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 smtClean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schemeClr val="accent2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57150" lvl="0" indent="0">
              <a:spcBef>
                <a:spcPts val="0"/>
              </a:spcBef>
              <a:buNone/>
            </a:pPr>
            <a:endParaRPr lang="en-US" sz="1800" dirty="0">
              <a:solidFill>
                <a:prstClr val="black"/>
              </a:solidFill>
            </a:endParaRPr>
          </a:p>
          <a:p>
            <a:pPr marL="400050"/>
            <a:endParaRPr lang="en-US" sz="2400" dirty="0" smtClean="0"/>
          </a:p>
          <a:p>
            <a:pPr marL="57150" indent="0">
              <a:buNone/>
            </a:pPr>
            <a:endParaRPr lang="en-US" sz="2400" dirty="0" smtClean="0"/>
          </a:p>
          <a:p>
            <a:pPr marL="57150" indent="0">
              <a:buNone/>
            </a:pPr>
            <a:endParaRPr lang="en-US" sz="2400" dirty="0" smtClean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0" y="76200"/>
            <a:ext cx="8229600" cy="685800"/>
          </a:xfr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IN" sz="3200" dirty="0" smtClean="0">
                <a:latin typeface="Georgia" panose="02040502050405020303" pitchFamily="18" charset="0"/>
              </a:rPr>
              <a:t>Modelling of Stewart Platform</a:t>
            </a:r>
            <a:endParaRPr lang="en-US" altLang="en-US" sz="3200" b="1" dirty="0" smtClean="0">
              <a:latin typeface="Georgia" panose="02040502050405020303" pitchFamily="18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27" y="1343388"/>
            <a:ext cx="4191000" cy="26280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2018592"/>
            <a:ext cx="4336473" cy="15754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856244"/>
            <a:ext cx="1850556" cy="87179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8800" y="3652151"/>
            <a:ext cx="2019347" cy="87058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255" y="5105400"/>
            <a:ext cx="3333750" cy="59055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81400" y="4722415"/>
            <a:ext cx="2427964" cy="156406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16156" y="4802582"/>
            <a:ext cx="3015673" cy="135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368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21934</TotalTime>
  <Words>296</Words>
  <Application>Microsoft Office PowerPoint</Application>
  <PresentationFormat>On-screen Show (4:3)</PresentationFormat>
  <Paragraphs>214</Paragraphs>
  <Slides>21</Slides>
  <Notes>1</Notes>
  <HiddenSlides>0</HiddenSlides>
  <MMClips>6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Cambria Math</vt:lpstr>
      <vt:lpstr>Georgia</vt:lpstr>
      <vt:lpstr>Times New Roman</vt:lpstr>
      <vt:lpstr>Office Theme</vt:lpstr>
      <vt:lpstr>PowerPoint Presentation</vt:lpstr>
      <vt:lpstr>Outline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Mohit Verma</cp:lastModifiedBy>
  <cp:revision>684</cp:revision>
  <cp:lastPrinted>2018-02-08T04:28:36Z</cp:lastPrinted>
  <dcterms:created xsi:type="dcterms:W3CDTF">2006-08-16T00:00:00Z</dcterms:created>
  <dcterms:modified xsi:type="dcterms:W3CDTF">2019-12-16T10:57:29Z</dcterms:modified>
</cp:coreProperties>
</file>